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70" r:id="rId1"/>
  </p:sldMasterIdLst>
  <p:notesMasterIdLst>
    <p:notesMasterId r:id="rId41"/>
  </p:notesMasterIdLst>
  <p:handoutMasterIdLst>
    <p:handoutMasterId r:id="rId42"/>
  </p:handoutMasterIdLst>
  <p:sldIdLst>
    <p:sldId id="398" r:id="rId2"/>
    <p:sldId id="361" r:id="rId3"/>
    <p:sldId id="1489" r:id="rId4"/>
    <p:sldId id="1491" r:id="rId5"/>
    <p:sldId id="1490" r:id="rId6"/>
    <p:sldId id="1496" r:id="rId7"/>
    <p:sldId id="1497" r:id="rId8"/>
    <p:sldId id="1441" r:id="rId9"/>
    <p:sldId id="1495" r:id="rId10"/>
    <p:sldId id="265" r:id="rId11"/>
    <p:sldId id="363" r:id="rId12"/>
    <p:sldId id="365" r:id="rId13"/>
    <p:sldId id="375" r:id="rId14"/>
    <p:sldId id="379" r:id="rId15"/>
    <p:sldId id="364" r:id="rId16"/>
    <p:sldId id="395" r:id="rId17"/>
    <p:sldId id="352" r:id="rId18"/>
    <p:sldId id="376" r:id="rId19"/>
    <p:sldId id="368" r:id="rId20"/>
    <p:sldId id="369" r:id="rId21"/>
    <p:sldId id="370" r:id="rId22"/>
    <p:sldId id="373" r:id="rId23"/>
    <p:sldId id="380" r:id="rId24"/>
    <p:sldId id="381" r:id="rId25"/>
    <p:sldId id="382" r:id="rId26"/>
    <p:sldId id="383" r:id="rId27"/>
    <p:sldId id="386" r:id="rId28"/>
    <p:sldId id="397" r:id="rId29"/>
    <p:sldId id="387" r:id="rId30"/>
    <p:sldId id="388" r:id="rId31"/>
    <p:sldId id="389" r:id="rId32"/>
    <p:sldId id="390" r:id="rId33"/>
    <p:sldId id="391" r:id="rId34"/>
    <p:sldId id="392" r:id="rId35"/>
    <p:sldId id="393" r:id="rId36"/>
    <p:sldId id="394" r:id="rId37"/>
    <p:sldId id="378" r:id="rId38"/>
    <p:sldId id="396" r:id="rId39"/>
    <p:sldId id="345"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60103"/>
    <a:srgbClr val="9D0001"/>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20"/>
    <p:restoredTop sz="94619"/>
  </p:normalViewPr>
  <p:slideViewPr>
    <p:cSldViewPr snapToGrid="0" snapToObjects="1">
      <p:cViewPr varScale="1">
        <p:scale>
          <a:sx n="109" d="100"/>
          <a:sy n="109" d="100"/>
        </p:scale>
        <p:origin x="1064" y="192"/>
      </p:cViewPr>
      <p:guideLst/>
    </p:cSldViewPr>
  </p:slideViewPr>
  <p:notesTextViewPr>
    <p:cViewPr>
      <p:scale>
        <a:sx n="1" d="1"/>
        <a:sy n="1" d="1"/>
      </p:scale>
      <p:origin x="0" y="0"/>
    </p:cViewPr>
  </p:notesTextViewPr>
  <p:notesViewPr>
    <p:cSldViewPr snapToGrid="0" snapToObjects="1">
      <p:cViewPr varScale="1">
        <p:scale>
          <a:sx n="80" d="100"/>
          <a:sy n="80" d="100"/>
        </p:scale>
        <p:origin x="3656"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8679DFE-8518-9D49-9E50-AC45C5B97A8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FAF0FC4-10CC-C44E-A663-413C364BE7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0480B8A-FD9C-1344-8D25-71D587D00BBF}" type="datetimeFigureOut">
              <a:rPr lang="en-US" smtClean="0"/>
              <a:t>7/11/23</a:t>
            </a:fld>
            <a:endParaRPr lang="en-US"/>
          </a:p>
        </p:txBody>
      </p:sp>
      <p:sp>
        <p:nvSpPr>
          <p:cNvPr id="4" name="Footer Placeholder 3">
            <a:extLst>
              <a:ext uri="{FF2B5EF4-FFF2-40B4-BE49-F238E27FC236}">
                <a16:creationId xmlns:a16="http://schemas.microsoft.com/office/drawing/2014/main" id="{A73B526C-DAF2-1345-8098-EFB07DED94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2126601-796B-B246-9463-C19BE5A837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5E0EDA9-C391-2646-87B8-C678BCF4A9FA}" type="slidenum">
              <a:rPr lang="en-US" smtClean="0"/>
              <a:t>‹#›</a:t>
            </a:fld>
            <a:endParaRPr lang="en-US"/>
          </a:p>
        </p:txBody>
      </p:sp>
    </p:spTree>
    <p:extLst>
      <p:ext uri="{BB962C8B-B14F-4D97-AF65-F5344CB8AC3E}">
        <p14:creationId xmlns:p14="http://schemas.microsoft.com/office/powerpoint/2010/main" val="29112413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FDA795-B73F-A246-9702-E77F21B8669E}" type="datetimeFigureOut">
              <a:rPr lang="en-US" smtClean="0"/>
              <a:t>7/11/23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207BA9-DD6B-554F-8D26-EE5FD017BAC1}" type="slidenum">
              <a:rPr lang="en-US" smtClean="0"/>
              <a:t>‹#›</a:t>
            </a:fld>
            <a:endParaRPr lang="en-US"/>
          </a:p>
        </p:txBody>
      </p:sp>
    </p:spTree>
    <p:extLst>
      <p:ext uri="{BB962C8B-B14F-4D97-AF65-F5344CB8AC3E}">
        <p14:creationId xmlns:p14="http://schemas.microsoft.com/office/powerpoint/2010/main" val="4146910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probably do not need to convince you that Genomic surveillance of infectious diseases is instrumental in tracking the spread and evolution of the virus during the pandemic. It has provided insights into the origin of the virus, its evolutionary rate, the timing of introductions, the patterns of transmission and the rise of novel variants that have spread through populations.</a:t>
            </a:r>
          </a:p>
          <a:p>
            <a:endParaRPr lang="en-US" dirty="0"/>
          </a:p>
          <a:p>
            <a:endParaRPr lang="en-US" dirty="0"/>
          </a:p>
        </p:txBody>
      </p:sp>
      <p:sp>
        <p:nvSpPr>
          <p:cNvPr id="4" name="Slide Number Placeholder 3"/>
          <p:cNvSpPr>
            <a:spLocks noGrp="1"/>
          </p:cNvSpPr>
          <p:nvPr>
            <p:ph type="sldNum" sz="quarter" idx="5"/>
          </p:nvPr>
        </p:nvSpPr>
        <p:spPr/>
        <p:txBody>
          <a:bodyPr/>
          <a:lstStyle/>
          <a:p>
            <a:fld id="{CF69260D-431B-C44C-8453-2C8999C4062C}" type="slidenum">
              <a:rPr lang="en-US" smtClean="0"/>
              <a:t>3</a:t>
            </a:fld>
            <a:endParaRPr lang="en-US"/>
          </a:p>
        </p:txBody>
      </p:sp>
    </p:spTree>
    <p:extLst>
      <p:ext uri="{BB962C8B-B14F-4D97-AF65-F5344CB8AC3E}">
        <p14:creationId xmlns:p14="http://schemas.microsoft.com/office/powerpoint/2010/main" val="2215340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of course, molecular surveillance only complements more general surveillance systems that include contact tracing and case count data, </a:t>
            </a:r>
          </a:p>
          <a:p>
            <a:endParaRPr lang="en-US" dirty="0"/>
          </a:p>
          <a:p>
            <a:r>
              <a:rPr lang="en-US" dirty="0"/>
              <a:t>Complementing this is needed because case count time series can be biased due to delays and reporting errors and it can also be incomplete due to under-reporting and asymptomatic cases</a:t>
            </a:r>
          </a:p>
          <a:p>
            <a:r>
              <a:rPr lang="en-US" dirty="0"/>
              <a:t> </a:t>
            </a:r>
          </a:p>
          <a:p>
            <a:endParaRPr lang="en-US" dirty="0"/>
          </a:p>
        </p:txBody>
      </p:sp>
      <p:sp>
        <p:nvSpPr>
          <p:cNvPr id="4" name="Slide Number Placeholder 3"/>
          <p:cNvSpPr>
            <a:spLocks noGrp="1"/>
          </p:cNvSpPr>
          <p:nvPr>
            <p:ph type="sldNum" sz="quarter" idx="5"/>
          </p:nvPr>
        </p:nvSpPr>
        <p:spPr/>
        <p:txBody>
          <a:bodyPr/>
          <a:lstStyle/>
          <a:p>
            <a:fld id="{CF69260D-431B-C44C-8453-2C8999C4062C}" type="slidenum">
              <a:rPr lang="en-US" smtClean="0"/>
              <a:t>4</a:t>
            </a:fld>
            <a:endParaRPr lang="en-US"/>
          </a:p>
        </p:txBody>
      </p:sp>
    </p:spTree>
    <p:extLst>
      <p:ext uri="{BB962C8B-B14F-4D97-AF65-F5344CB8AC3E}">
        <p14:creationId xmlns:p14="http://schemas.microsoft.com/office/powerpoint/2010/main" val="2399797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Molecular surveillance has been possible thanks to the enormous efforts of laboratories, researchers and governments around the word that deposit their sequences in GISAID and make them publicly available. </a:t>
            </a:r>
          </a:p>
          <a:p>
            <a:endParaRPr lang="en-US" dirty="0"/>
          </a:p>
          <a:p>
            <a:endParaRPr lang="en-US" dirty="0"/>
          </a:p>
        </p:txBody>
      </p:sp>
      <p:sp>
        <p:nvSpPr>
          <p:cNvPr id="4" name="Slide Number Placeholder 3"/>
          <p:cNvSpPr>
            <a:spLocks noGrp="1"/>
          </p:cNvSpPr>
          <p:nvPr>
            <p:ph type="sldNum" sz="quarter" idx="5"/>
          </p:nvPr>
        </p:nvSpPr>
        <p:spPr/>
        <p:txBody>
          <a:bodyPr/>
          <a:lstStyle/>
          <a:p>
            <a:fld id="{CF69260D-431B-C44C-8453-2C8999C4062C}" type="slidenum">
              <a:rPr lang="en-US" smtClean="0"/>
              <a:t>5</a:t>
            </a:fld>
            <a:endParaRPr lang="en-US"/>
          </a:p>
        </p:txBody>
      </p:sp>
    </p:spTree>
    <p:extLst>
      <p:ext uri="{BB962C8B-B14F-4D97-AF65-F5344CB8AC3E}">
        <p14:creationId xmlns:p14="http://schemas.microsoft.com/office/powerpoint/2010/main" val="573003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Researchers have also popularized visualizations (such as </a:t>
            </a:r>
            <a:r>
              <a:rPr lang="en-US" dirty="0" err="1"/>
              <a:t>nextstrain</a:t>
            </a:r>
            <a:r>
              <a:rPr lang="en-US" dirty="0"/>
              <a:t>) that allows us to keep track of introductions around the world and the tracking of variants making molecular analyses useful to public health officials and the general public.  </a:t>
            </a:r>
          </a:p>
          <a:p>
            <a:endParaRPr lang="en-US" dirty="0"/>
          </a:p>
        </p:txBody>
      </p:sp>
      <p:sp>
        <p:nvSpPr>
          <p:cNvPr id="4" name="Slide Number Placeholder 3"/>
          <p:cNvSpPr>
            <a:spLocks noGrp="1"/>
          </p:cNvSpPr>
          <p:nvPr>
            <p:ph type="sldNum" sz="quarter" idx="5"/>
          </p:nvPr>
        </p:nvSpPr>
        <p:spPr/>
        <p:txBody>
          <a:bodyPr/>
          <a:lstStyle/>
          <a:p>
            <a:fld id="{CF69260D-431B-C44C-8453-2C8999C4062C}" type="slidenum">
              <a:rPr lang="en-US" smtClean="0"/>
              <a:t>6</a:t>
            </a:fld>
            <a:endParaRPr lang="en-US"/>
          </a:p>
        </p:txBody>
      </p:sp>
    </p:spTree>
    <p:extLst>
      <p:ext uri="{BB962C8B-B14F-4D97-AF65-F5344CB8AC3E}">
        <p14:creationId xmlns:p14="http://schemas.microsoft.com/office/powerpoint/2010/main" val="1314893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sequences are usually deposited in </a:t>
            </a:r>
            <a:r>
              <a:rPr lang="en-US" dirty="0" err="1"/>
              <a:t>Gisaid</a:t>
            </a:r>
            <a:r>
              <a:rPr lang="en-US" dirty="0"/>
              <a:t> at least 3 weeks after collection in the best case and sequences are also subject to sequencing and reporting errors, for example with the date of collection.</a:t>
            </a:r>
          </a:p>
          <a:p>
            <a:endParaRPr lang="en-US" dirty="0"/>
          </a:p>
          <a:p>
            <a:endParaRPr lang="en-US" dirty="0"/>
          </a:p>
        </p:txBody>
      </p:sp>
      <p:sp>
        <p:nvSpPr>
          <p:cNvPr id="4" name="Slide Number Placeholder 3"/>
          <p:cNvSpPr>
            <a:spLocks noGrp="1"/>
          </p:cNvSpPr>
          <p:nvPr>
            <p:ph type="sldNum" sz="quarter" idx="5"/>
          </p:nvPr>
        </p:nvSpPr>
        <p:spPr/>
        <p:txBody>
          <a:bodyPr/>
          <a:lstStyle/>
          <a:p>
            <a:fld id="{CF69260D-431B-C44C-8453-2C8999C4062C}" type="slidenum">
              <a:rPr lang="en-US" smtClean="0"/>
              <a:t>7</a:t>
            </a:fld>
            <a:endParaRPr lang="en-US"/>
          </a:p>
        </p:txBody>
      </p:sp>
    </p:spTree>
    <p:extLst>
      <p:ext uri="{BB962C8B-B14F-4D97-AF65-F5344CB8AC3E}">
        <p14:creationId xmlns:p14="http://schemas.microsoft.com/office/powerpoint/2010/main" val="4147285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talk our data consist of SARS-CoV-2 viral molecular sequences isolated from infected individuals, together with biological sample collection date .</a:t>
            </a:r>
          </a:p>
          <a:p>
            <a:endParaRPr lang="en-US" dirty="0"/>
          </a:p>
          <a:p>
            <a:r>
              <a:rPr lang="en-US" dirty="0"/>
              <a:t>As of two weeks ago, there were more than 3 million sequences available in GISAID.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Despite the enormous efforts of laboratories, governments and researchers to collect and sequence molecular, many challenges remain in analyzing and interpreting the data collected. </a:t>
            </a:r>
          </a:p>
          <a:p>
            <a:endParaRPr lang="en-US" dirty="0"/>
          </a:p>
        </p:txBody>
      </p:sp>
      <p:sp>
        <p:nvSpPr>
          <p:cNvPr id="4" name="Slide Number Placeholder 3"/>
          <p:cNvSpPr>
            <a:spLocks noGrp="1"/>
          </p:cNvSpPr>
          <p:nvPr>
            <p:ph type="sldNum" sz="quarter" idx="5"/>
          </p:nvPr>
        </p:nvSpPr>
        <p:spPr/>
        <p:txBody>
          <a:bodyPr/>
          <a:lstStyle/>
          <a:p>
            <a:fld id="{CF69260D-431B-C44C-8453-2C8999C4062C}" type="slidenum">
              <a:rPr lang="en-US" smtClean="0"/>
              <a:t>8</a:t>
            </a:fld>
            <a:endParaRPr lang="en-US"/>
          </a:p>
        </p:txBody>
      </p:sp>
    </p:spTree>
    <p:extLst>
      <p:ext uri="{BB962C8B-B14F-4D97-AF65-F5344CB8AC3E}">
        <p14:creationId xmlns:p14="http://schemas.microsoft.com/office/powerpoint/2010/main" val="2851156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typical summary of such sequences is the phylogeny or genealogy. This tree is typically reconstructed using distance—based methods or Maximum likelihood methods. However, the study does not end there and we are interested in understanding the processes that generates the tree. </a:t>
            </a:r>
          </a:p>
          <a:p>
            <a:endParaRPr lang="en-US" dirty="0"/>
          </a:p>
          <a:p>
            <a:r>
              <a:rPr lang="en-US" dirty="0"/>
              <a:t>Here we focus on </a:t>
            </a:r>
            <a:r>
              <a:rPr lang="en-US" dirty="0" err="1"/>
              <a:t>phylodynamics</a:t>
            </a:r>
            <a:r>
              <a:rPr lang="en-US" dirty="0"/>
              <a:t> of infectious diseases. </a:t>
            </a:r>
            <a:r>
              <a:rPr lang="en-US" dirty="0" err="1"/>
              <a:t>Phylodynamics</a:t>
            </a:r>
            <a:r>
              <a:rPr lang="en-US" dirty="0"/>
              <a:t> or molecular epidemiology aims to understand disease dynamics by joint modeling of evolutionary, epidemiological and immunological processes. – We will mainly focus on epidemiological.</a:t>
            </a:r>
          </a:p>
          <a:p>
            <a:r>
              <a:rPr lang="en-US" dirty="0"/>
              <a:t>The goal is basically to understand the underlying processes that generate the sample phylogeny of the molecular sequences. </a:t>
            </a:r>
          </a:p>
          <a:p>
            <a:r>
              <a:rPr lang="en-US" dirty="0"/>
              <a:t>These methods offer powerful tools to help us understand and monitor the pandemic however there are few challenging applications in which the state-of-the-art methods are not sufficient.  </a:t>
            </a:r>
          </a:p>
          <a:p>
            <a:r>
              <a:rPr lang="en-US" dirty="0"/>
              <a:t>On the left I am showing you the estimated phylogeny of SARS-CoV-2 in Washington State in 2020 of one of the variants with all sequences available up to Jun of last year. </a:t>
            </a:r>
          </a:p>
        </p:txBody>
      </p:sp>
      <p:sp>
        <p:nvSpPr>
          <p:cNvPr id="4" name="Slide Number Placeholder 3"/>
          <p:cNvSpPr>
            <a:spLocks noGrp="1"/>
          </p:cNvSpPr>
          <p:nvPr>
            <p:ph type="sldNum" sz="quarter" idx="5"/>
          </p:nvPr>
        </p:nvSpPr>
        <p:spPr/>
        <p:txBody>
          <a:bodyPr/>
          <a:lstStyle/>
          <a:p>
            <a:fld id="{CF69260D-431B-C44C-8453-2C8999C4062C}" type="slidenum">
              <a:rPr lang="en-US" smtClean="0"/>
              <a:t>9</a:t>
            </a:fld>
            <a:endParaRPr lang="en-US"/>
          </a:p>
        </p:txBody>
      </p:sp>
    </p:spTree>
    <p:extLst>
      <p:ext uri="{BB962C8B-B14F-4D97-AF65-F5344CB8AC3E}">
        <p14:creationId xmlns:p14="http://schemas.microsoft.com/office/powerpoint/2010/main" val="2423748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3CF19F1-9E09-1441-8A0C-BC1B12014C25}" type="datetimeFigureOut">
              <a:rPr lang="en-US" smtClean="0"/>
              <a:t>7/11/23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Julia Palacios</a:t>
            </a:r>
          </a:p>
        </p:txBody>
      </p:sp>
    </p:spTree>
    <p:extLst>
      <p:ext uri="{BB962C8B-B14F-4D97-AF65-F5344CB8AC3E}">
        <p14:creationId xmlns:p14="http://schemas.microsoft.com/office/powerpoint/2010/main" val="3160970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CF19F1-9E09-1441-8A0C-BC1B12014C25}" type="datetimeFigureOut">
              <a:rPr lang="en-US" smtClean="0"/>
              <a:t>7/11/23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3E2C12-BBAB-DA40-85B5-9D59B80A0B74}" type="slidenum">
              <a:rPr lang="en-US" smtClean="0"/>
              <a:t>‹#›</a:t>
            </a:fld>
            <a:endParaRPr lang="en-US"/>
          </a:p>
        </p:txBody>
      </p:sp>
    </p:spTree>
    <p:extLst>
      <p:ext uri="{BB962C8B-B14F-4D97-AF65-F5344CB8AC3E}">
        <p14:creationId xmlns:p14="http://schemas.microsoft.com/office/powerpoint/2010/main" val="2440354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CF19F1-9E09-1441-8A0C-BC1B12014C25}" type="datetimeFigureOut">
              <a:rPr lang="en-US" smtClean="0"/>
              <a:t>7/11/23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3E2C12-BBAB-DA40-85B5-9D59B80A0B74}" type="slidenum">
              <a:rPr lang="en-US" smtClean="0"/>
              <a:t>‹#›</a:t>
            </a:fld>
            <a:endParaRPr lang="en-US"/>
          </a:p>
        </p:txBody>
      </p:sp>
    </p:spTree>
    <p:extLst>
      <p:ext uri="{BB962C8B-B14F-4D97-AF65-F5344CB8AC3E}">
        <p14:creationId xmlns:p14="http://schemas.microsoft.com/office/powerpoint/2010/main" val="1357613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CF19F1-9E09-1441-8A0C-BC1B12014C25}" type="datetimeFigureOut">
              <a:rPr lang="en-US" smtClean="0"/>
              <a:t>7/11/23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Julia Palacios</a:t>
            </a:r>
          </a:p>
        </p:txBody>
      </p:sp>
    </p:spTree>
    <p:extLst>
      <p:ext uri="{BB962C8B-B14F-4D97-AF65-F5344CB8AC3E}">
        <p14:creationId xmlns:p14="http://schemas.microsoft.com/office/powerpoint/2010/main" val="3275104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CF19F1-9E09-1441-8A0C-BC1B12014C25}" type="datetimeFigureOut">
              <a:rPr lang="en-US" smtClean="0"/>
              <a:t>7/11/23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3E2C12-BBAB-DA40-85B5-9D59B80A0B74}" type="slidenum">
              <a:rPr lang="en-US" smtClean="0"/>
              <a:t>‹#›</a:t>
            </a:fld>
            <a:endParaRPr lang="en-US"/>
          </a:p>
        </p:txBody>
      </p:sp>
    </p:spTree>
    <p:extLst>
      <p:ext uri="{BB962C8B-B14F-4D97-AF65-F5344CB8AC3E}">
        <p14:creationId xmlns:p14="http://schemas.microsoft.com/office/powerpoint/2010/main" val="1313326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CF19F1-9E09-1441-8A0C-BC1B12014C25}" type="datetimeFigureOut">
              <a:rPr lang="en-US" smtClean="0"/>
              <a:t>7/11/23</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3E2C12-BBAB-DA40-85B5-9D59B80A0B74}" type="slidenum">
              <a:rPr lang="en-US" smtClean="0"/>
              <a:t>‹#›</a:t>
            </a:fld>
            <a:endParaRPr lang="en-US"/>
          </a:p>
        </p:txBody>
      </p:sp>
    </p:spTree>
    <p:extLst>
      <p:ext uri="{BB962C8B-B14F-4D97-AF65-F5344CB8AC3E}">
        <p14:creationId xmlns:p14="http://schemas.microsoft.com/office/powerpoint/2010/main" val="744328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CF19F1-9E09-1441-8A0C-BC1B12014C25}" type="datetimeFigureOut">
              <a:rPr lang="en-US" smtClean="0"/>
              <a:t>7/11/23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8447314" y="6356350"/>
            <a:ext cx="2743200" cy="365125"/>
          </a:xfrm>
        </p:spPr>
        <p:txBody>
          <a:bodyPr/>
          <a:lstStyle/>
          <a:p>
            <a:fld id="{033E2C12-BBAB-DA40-85B5-9D59B80A0B74}" type="slidenum">
              <a:rPr lang="en-US" smtClean="0"/>
              <a:t>‹#›</a:t>
            </a:fld>
            <a:endParaRPr lang="en-US"/>
          </a:p>
        </p:txBody>
      </p:sp>
    </p:spTree>
    <p:extLst>
      <p:ext uri="{BB962C8B-B14F-4D97-AF65-F5344CB8AC3E}">
        <p14:creationId xmlns:p14="http://schemas.microsoft.com/office/powerpoint/2010/main" val="959249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3CF19F1-9E09-1441-8A0C-BC1B12014C25}" type="datetimeFigureOut">
              <a:rPr lang="en-US" smtClean="0"/>
              <a:t>7/11/23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33E2C12-BBAB-DA40-85B5-9D59B80A0B74}" type="slidenum">
              <a:rPr lang="en-US" smtClean="0"/>
              <a:t>‹#›</a:t>
            </a:fld>
            <a:endParaRPr lang="en-US"/>
          </a:p>
        </p:txBody>
      </p:sp>
    </p:spTree>
    <p:extLst>
      <p:ext uri="{BB962C8B-B14F-4D97-AF65-F5344CB8AC3E}">
        <p14:creationId xmlns:p14="http://schemas.microsoft.com/office/powerpoint/2010/main" val="36597609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CF19F1-9E09-1441-8A0C-BC1B12014C25}" type="datetimeFigureOut">
              <a:rPr lang="en-US" smtClean="0"/>
              <a:t>7/11/23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33E2C12-BBAB-DA40-85B5-9D59B80A0B74}" type="slidenum">
              <a:rPr lang="en-US" smtClean="0"/>
              <a:t>‹#›</a:t>
            </a:fld>
            <a:endParaRPr lang="en-US"/>
          </a:p>
        </p:txBody>
      </p:sp>
    </p:spTree>
    <p:extLst>
      <p:ext uri="{BB962C8B-B14F-4D97-AF65-F5344CB8AC3E}">
        <p14:creationId xmlns:p14="http://schemas.microsoft.com/office/powerpoint/2010/main" val="3409899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CF19F1-9E09-1441-8A0C-BC1B12014C25}" type="datetimeFigureOut">
              <a:rPr lang="en-US" smtClean="0"/>
              <a:t>7/11/23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3E2C12-BBAB-DA40-85B5-9D59B80A0B74}" type="slidenum">
              <a:rPr lang="en-US" smtClean="0"/>
              <a:t>‹#›</a:t>
            </a:fld>
            <a:endParaRPr lang="en-US"/>
          </a:p>
        </p:txBody>
      </p:sp>
    </p:spTree>
    <p:extLst>
      <p:ext uri="{BB962C8B-B14F-4D97-AF65-F5344CB8AC3E}">
        <p14:creationId xmlns:p14="http://schemas.microsoft.com/office/powerpoint/2010/main" val="3765584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CF19F1-9E09-1441-8A0C-BC1B12014C25}" type="datetimeFigureOut">
              <a:rPr lang="en-US" smtClean="0"/>
              <a:t>7/11/23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33E2C12-BBAB-DA40-85B5-9D59B80A0B74}" type="slidenum">
              <a:rPr lang="en-US" smtClean="0"/>
              <a:t>‹#›</a:t>
            </a:fld>
            <a:endParaRPr lang="en-US"/>
          </a:p>
        </p:txBody>
      </p:sp>
    </p:spTree>
    <p:extLst>
      <p:ext uri="{BB962C8B-B14F-4D97-AF65-F5344CB8AC3E}">
        <p14:creationId xmlns:p14="http://schemas.microsoft.com/office/powerpoint/2010/main" val="3565925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CF19F1-9E09-1441-8A0C-BC1B12014C25}" type="datetimeFigureOut">
              <a:rPr lang="en-US" smtClean="0"/>
              <a:t>7/11/23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3E2C12-BBAB-DA40-85B5-9D59B80A0B74}" type="slidenum">
              <a:rPr lang="en-US" smtClean="0"/>
              <a:t>‹#›</a:t>
            </a:fld>
            <a:endParaRPr lang="en-US"/>
          </a:p>
        </p:txBody>
      </p:sp>
      <p:sp>
        <p:nvSpPr>
          <p:cNvPr id="7" name="Rectangle 6">
            <a:extLst>
              <a:ext uri="{FF2B5EF4-FFF2-40B4-BE49-F238E27FC236}">
                <a16:creationId xmlns:a16="http://schemas.microsoft.com/office/drawing/2014/main" id="{B30534FC-4B4F-F240-79A0-9DB7953EE2CA}"/>
              </a:ext>
            </a:extLst>
          </p:cNvPr>
          <p:cNvSpPr/>
          <p:nvPr userDrawn="1"/>
        </p:nvSpPr>
        <p:spPr>
          <a:xfrm>
            <a:off x="0" y="6311900"/>
            <a:ext cx="12192000" cy="541699"/>
          </a:xfrm>
          <a:prstGeom prst="rect">
            <a:avLst/>
          </a:prstGeom>
          <a:solidFill>
            <a:srgbClr val="96010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89711839"/>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8.png"/><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BFF7B-4259-0443-868E-F73325615BBF}"/>
              </a:ext>
            </a:extLst>
          </p:cNvPr>
          <p:cNvSpPr>
            <a:spLocks noGrp="1"/>
          </p:cNvSpPr>
          <p:nvPr>
            <p:ph type="ctrTitle"/>
          </p:nvPr>
        </p:nvSpPr>
        <p:spPr>
          <a:xfrm>
            <a:off x="670789" y="2431375"/>
            <a:ext cx="11214100" cy="1565514"/>
          </a:xfrm>
        </p:spPr>
        <p:txBody>
          <a:bodyPr>
            <a:normAutofit/>
          </a:bodyPr>
          <a:lstStyle/>
          <a:p>
            <a:r>
              <a:rPr lang="en-US" sz="4800" b="1" dirty="0">
                <a:solidFill>
                  <a:schemeClr val="accent1">
                    <a:lumMod val="75000"/>
                  </a:schemeClr>
                </a:solidFill>
              </a:rPr>
              <a:t>Module 4: Evolutionary Dynamics and Molecular Epidemiology of Viruses</a:t>
            </a:r>
          </a:p>
        </p:txBody>
      </p:sp>
      <p:sp>
        <p:nvSpPr>
          <p:cNvPr id="3" name="Subtitle 2">
            <a:extLst>
              <a:ext uri="{FF2B5EF4-FFF2-40B4-BE49-F238E27FC236}">
                <a16:creationId xmlns:a16="http://schemas.microsoft.com/office/drawing/2014/main" id="{112F599A-1CFF-3A46-A85A-5632050D7977}"/>
              </a:ext>
            </a:extLst>
          </p:cNvPr>
          <p:cNvSpPr>
            <a:spLocks noGrp="1"/>
          </p:cNvSpPr>
          <p:nvPr>
            <p:ph type="subTitle" idx="1"/>
          </p:nvPr>
        </p:nvSpPr>
        <p:spPr>
          <a:xfrm>
            <a:off x="1705839" y="3996889"/>
            <a:ext cx="9144000" cy="1655762"/>
          </a:xfrm>
        </p:spPr>
        <p:txBody>
          <a:bodyPr>
            <a:normAutofit/>
          </a:bodyPr>
          <a:lstStyle/>
          <a:p>
            <a:endParaRPr lang="en-US" dirty="0"/>
          </a:p>
          <a:p>
            <a:r>
              <a:rPr lang="en-US" dirty="0"/>
              <a:t>Instructors: Julia A. Palacios and Nicola Müeller</a:t>
            </a:r>
          </a:p>
          <a:p>
            <a:endParaRPr lang="en-US" dirty="0"/>
          </a:p>
        </p:txBody>
      </p:sp>
      <p:pic>
        <p:nvPicPr>
          <p:cNvPr id="7" name="Picture 6" descr="A blue circle with a city skyline and text&#10;&#10;Description automatically generated">
            <a:extLst>
              <a:ext uri="{FF2B5EF4-FFF2-40B4-BE49-F238E27FC236}">
                <a16:creationId xmlns:a16="http://schemas.microsoft.com/office/drawing/2014/main" id="{0DF1DF0B-875E-B156-6309-49D31BED617F}"/>
              </a:ext>
            </a:extLst>
          </p:cNvPr>
          <p:cNvPicPr>
            <a:picLocks noChangeAspect="1"/>
          </p:cNvPicPr>
          <p:nvPr/>
        </p:nvPicPr>
        <p:blipFill>
          <a:blip r:embed="rId2"/>
          <a:stretch>
            <a:fillRect/>
          </a:stretch>
        </p:blipFill>
        <p:spPr>
          <a:xfrm>
            <a:off x="9779000" y="0"/>
            <a:ext cx="2489200" cy="2466152"/>
          </a:xfrm>
          <a:prstGeom prst="rect">
            <a:avLst/>
          </a:prstGeom>
        </p:spPr>
      </p:pic>
    </p:spTree>
    <p:extLst>
      <p:ext uri="{BB962C8B-B14F-4D97-AF65-F5344CB8AC3E}">
        <p14:creationId xmlns:p14="http://schemas.microsoft.com/office/powerpoint/2010/main" val="16884355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2656F-C537-2D47-BF01-02826374F08D}"/>
              </a:ext>
            </a:extLst>
          </p:cNvPr>
          <p:cNvSpPr>
            <a:spLocks noGrp="1"/>
          </p:cNvSpPr>
          <p:nvPr>
            <p:ph type="title"/>
          </p:nvPr>
        </p:nvSpPr>
        <p:spPr>
          <a:xfrm>
            <a:off x="187569" y="103343"/>
            <a:ext cx="11816862" cy="1325563"/>
          </a:xfrm>
        </p:spPr>
        <p:txBody>
          <a:bodyPr>
            <a:normAutofit/>
          </a:bodyPr>
          <a:lstStyle/>
          <a:p>
            <a:r>
              <a:rPr lang="en-US" sz="4000" dirty="0">
                <a:solidFill>
                  <a:srgbClr val="C00000"/>
                </a:solidFill>
                <a:latin typeface="Arial" panose="020B0604020202020204" pitchFamily="34" charset="0"/>
                <a:cs typeface="Arial" panose="020B0604020202020204" pitchFamily="34" charset="0"/>
              </a:rPr>
              <a:t>Evolutionary dynamics and molecular epidemiology of viruses</a:t>
            </a:r>
          </a:p>
        </p:txBody>
      </p:sp>
      <p:sp>
        <p:nvSpPr>
          <p:cNvPr id="3" name="Content Placeholder 2">
            <a:extLst>
              <a:ext uri="{FF2B5EF4-FFF2-40B4-BE49-F238E27FC236}">
                <a16:creationId xmlns:a16="http://schemas.microsoft.com/office/drawing/2014/main" id="{8B135F6A-91AD-0B4D-8743-F341F24CB610}"/>
              </a:ext>
            </a:extLst>
          </p:cNvPr>
          <p:cNvSpPr>
            <a:spLocks noGrp="1"/>
          </p:cNvSpPr>
          <p:nvPr>
            <p:ph idx="1"/>
          </p:nvPr>
        </p:nvSpPr>
        <p:spPr>
          <a:xfrm>
            <a:off x="805430" y="1570980"/>
            <a:ext cx="10515600" cy="4351338"/>
          </a:xfrm>
        </p:spPr>
        <p:txBody>
          <a:bodyPr>
            <a:normAutofit/>
          </a:bodyPr>
          <a:lstStyle/>
          <a:p>
            <a:pPr marL="0" indent="0">
              <a:buNone/>
            </a:pPr>
            <a:r>
              <a:rPr lang="en-US" dirty="0"/>
              <a:t>The goal is to:</a:t>
            </a:r>
          </a:p>
          <a:p>
            <a:r>
              <a:rPr lang="en-US" dirty="0">
                <a:solidFill>
                  <a:schemeClr val="accent1"/>
                </a:solidFill>
              </a:rPr>
              <a:t>Understand patterns of transmission </a:t>
            </a:r>
            <a:r>
              <a:rPr lang="en-US" dirty="0"/>
              <a:t>and spread (effective population size)</a:t>
            </a:r>
          </a:p>
          <a:p>
            <a:r>
              <a:rPr lang="en-US" dirty="0">
                <a:solidFill>
                  <a:schemeClr val="accent1"/>
                </a:solidFill>
              </a:rPr>
              <a:t>Estimate the rate of evolution / mutation rate</a:t>
            </a:r>
          </a:p>
          <a:p>
            <a:r>
              <a:rPr lang="en-US" dirty="0"/>
              <a:t>Compare evolution across pathogens</a:t>
            </a:r>
          </a:p>
          <a:p>
            <a:r>
              <a:rPr lang="en-US" dirty="0"/>
              <a:t>Understand the sources of molecular variation (mutation, selection, recombination)</a:t>
            </a:r>
          </a:p>
          <a:p>
            <a:r>
              <a:rPr lang="en-US" dirty="0">
                <a:solidFill>
                  <a:schemeClr val="accent1"/>
                </a:solidFill>
              </a:rPr>
              <a:t>Surveillance</a:t>
            </a:r>
          </a:p>
          <a:p>
            <a:pPr marL="342900" lvl="1" indent="0">
              <a:buNone/>
            </a:pPr>
            <a:endParaRPr lang="en-US" sz="3600" dirty="0"/>
          </a:p>
        </p:txBody>
      </p:sp>
    </p:spTree>
    <p:extLst>
      <p:ext uri="{BB962C8B-B14F-4D97-AF65-F5344CB8AC3E}">
        <p14:creationId xmlns:p14="http://schemas.microsoft.com/office/powerpoint/2010/main" val="654539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72FDB2-7962-ED41-974E-E23A5A01EDA1}"/>
              </a:ext>
            </a:extLst>
          </p:cNvPr>
          <p:cNvPicPr>
            <a:picLocks noChangeAspect="1"/>
          </p:cNvPicPr>
          <p:nvPr/>
        </p:nvPicPr>
        <p:blipFill>
          <a:blip r:embed="rId2"/>
          <a:stretch>
            <a:fillRect/>
          </a:stretch>
        </p:blipFill>
        <p:spPr>
          <a:xfrm>
            <a:off x="6438900" y="144079"/>
            <a:ext cx="4229100" cy="2565400"/>
          </a:xfrm>
          <a:prstGeom prst="rect">
            <a:avLst/>
          </a:prstGeom>
        </p:spPr>
      </p:pic>
      <p:sp>
        <p:nvSpPr>
          <p:cNvPr id="9" name="Title 1">
            <a:extLst>
              <a:ext uri="{FF2B5EF4-FFF2-40B4-BE49-F238E27FC236}">
                <a16:creationId xmlns:a16="http://schemas.microsoft.com/office/drawing/2014/main" id="{158D2034-AA35-2D49-9D40-ADBC05331A12}"/>
              </a:ext>
            </a:extLst>
          </p:cNvPr>
          <p:cNvSpPr txBox="1">
            <a:spLocks/>
          </p:cNvSpPr>
          <p:nvPr/>
        </p:nvSpPr>
        <p:spPr>
          <a:xfrm>
            <a:off x="240145" y="322809"/>
            <a:ext cx="7465530" cy="73598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Arial" panose="020B0604020202020204" pitchFamily="34" charset="0"/>
                <a:cs typeface="Arial" panose="020B0604020202020204" pitchFamily="34" charset="0"/>
              </a:rPr>
              <a:t>Observed data </a:t>
            </a:r>
          </a:p>
        </p:txBody>
      </p:sp>
      <p:sp>
        <p:nvSpPr>
          <p:cNvPr id="3" name="Content Placeholder 2">
            <a:extLst>
              <a:ext uri="{FF2B5EF4-FFF2-40B4-BE49-F238E27FC236}">
                <a16:creationId xmlns:a16="http://schemas.microsoft.com/office/drawing/2014/main" id="{58B4CDBA-D6D9-B84C-B4E9-1F2C3DC68F16}"/>
              </a:ext>
            </a:extLst>
          </p:cNvPr>
          <p:cNvSpPr>
            <a:spLocks noGrp="1"/>
          </p:cNvSpPr>
          <p:nvPr>
            <p:ph idx="1"/>
          </p:nvPr>
        </p:nvSpPr>
        <p:spPr>
          <a:xfrm>
            <a:off x="1917671" y="2506662"/>
            <a:ext cx="9042458" cy="4351338"/>
          </a:xfrm>
        </p:spPr>
        <p:txBody>
          <a:bodyPr/>
          <a:lstStyle/>
          <a:p>
            <a:r>
              <a:rPr lang="en-US" b="1" dirty="0"/>
              <a:t>Biological sequences </a:t>
            </a:r>
            <a:r>
              <a:rPr lang="en-US" dirty="0"/>
              <a:t>(DNA, RNA, protein) contain information about their underlying evolutionary processes. </a:t>
            </a:r>
          </a:p>
          <a:p>
            <a:endParaRPr lang="en-US" dirty="0"/>
          </a:p>
          <a:p>
            <a:r>
              <a:rPr lang="en-US" dirty="0"/>
              <a:t>Molecular sequences from different organisms are </a:t>
            </a:r>
            <a:r>
              <a:rPr lang="en-US" b="1" dirty="0"/>
              <a:t>not independent </a:t>
            </a:r>
            <a:r>
              <a:rPr lang="en-US" dirty="0"/>
              <a:t>because they share evolutionary history. </a:t>
            </a:r>
          </a:p>
          <a:p>
            <a:endParaRPr lang="en-US" dirty="0"/>
          </a:p>
          <a:p>
            <a:r>
              <a:rPr lang="en-US" dirty="0"/>
              <a:t>The central concept is a </a:t>
            </a:r>
            <a:r>
              <a:rPr lang="en-US" b="1" dirty="0"/>
              <a:t>genealogy</a:t>
            </a:r>
            <a:r>
              <a:rPr lang="en-US" dirty="0"/>
              <a:t>: a bifurcating tree that depicts the </a:t>
            </a:r>
            <a:r>
              <a:rPr lang="en-US" b="1" dirty="0"/>
              <a:t>ancestral relationships </a:t>
            </a:r>
            <a:r>
              <a:rPr lang="en-US" dirty="0"/>
              <a:t>of the samples. </a:t>
            </a:r>
          </a:p>
          <a:p>
            <a:endParaRPr lang="en-US" dirty="0"/>
          </a:p>
        </p:txBody>
      </p:sp>
    </p:spTree>
    <p:extLst>
      <p:ext uri="{BB962C8B-B14F-4D97-AF65-F5344CB8AC3E}">
        <p14:creationId xmlns:p14="http://schemas.microsoft.com/office/powerpoint/2010/main" val="37038098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5359583-A4DA-D64E-AE76-CBDDF40067C8}"/>
              </a:ext>
            </a:extLst>
          </p:cNvPr>
          <p:cNvSpPr txBox="1">
            <a:spLocks/>
          </p:cNvSpPr>
          <p:nvPr/>
        </p:nvSpPr>
        <p:spPr>
          <a:xfrm>
            <a:off x="658175" y="96344"/>
            <a:ext cx="8027349" cy="7359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C00000"/>
                </a:solidFill>
                <a:latin typeface="Arial" panose="020B0604020202020204" pitchFamily="34" charset="0"/>
                <a:cs typeface="Arial" panose="020B0604020202020204" pitchFamily="34" charset="0"/>
              </a:rPr>
              <a:t>What is a genealogy?</a:t>
            </a:r>
          </a:p>
        </p:txBody>
      </p:sp>
      <p:pic>
        <p:nvPicPr>
          <p:cNvPr id="2" name="Picture 1">
            <a:extLst>
              <a:ext uri="{FF2B5EF4-FFF2-40B4-BE49-F238E27FC236}">
                <a16:creationId xmlns:a16="http://schemas.microsoft.com/office/drawing/2014/main" id="{6B2C3074-879D-C44F-B85E-48FC85977CF9}"/>
              </a:ext>
            </a:extLst>
          </p:cNvPr>
          <p:cNvPicPr>
            <a:picLocks noChangeAspect="1"/>
          </p:cNvPicPr>
          <p:nvPr/>
        </p:nvPicPr>
        <p:blipFill>
          <a:blip r:embed="rId2"/>
          <a:stretch>
            <a:fillRect/>
          </a:stretch>
        </p:blipFill>
        <p:spPr>
          <a:xfrm>
            <a:off x="6835448" y="1900833"/>
            <a:ext cx="3596071" cy="3048988"/>
          </a:xfrm>
          <a:prstGeom prst="rect">
            <a:avLst/>
          </a:prstGeom>
        </p:spPr>
      </p:pic>
      <p:sp>
        <p:nvSpPr>
          <p:cNvPr id="7" name="Title 1">
            <a:extLst>
              <a:ext uri="{FF2B5EF4-FFF2-40B4-BE49-F238E27FC236}">
                <a16:creationId xmlns:a16="http://schemas.microsoft.com/office/drawing/2014/main" id="{9E6C094A-1132-424E-ACA3-876C2115540D}"/>
              </a:ext>
            </a:extLst>
          </p:cNvPr>
          <p:cNvSpPr txBox="1">
            <a:spLocks/>
          </p:cNvSpPr>
          <p:nvPr/>
        </p:nvSpPr>
        <p:spPr>
          <a:xfrm>
            <a:off x="7300712" y="1164853"/>
            <a:ext cx="2153344" cy="7359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accent1">
                    <a:lumMod val="75000"/>
                  </a:schemeClr>
                </a:solidFill>
                <a:latin typeface="Arial" panose="020B0604020202020204" pitchFamily="34" charset="0"/>
                <a:cs typeface="Arial" panose="020B0604020202020204" pitchFamily="34" charset="0"/>
              </a:rPr>
              <a:t>Phylogeny</a:t>
            </a:r>
            <a:endParaRPr lang="en-US" sz="3200" b="1" dirty="0">
              <a:solidFill>
                <a:schemeClr val="accent1">
                  <a:lumMod val="75000"/>
                </a:schemeClr>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CA1DCB9E-49ED-4342-8017-9DF1FC6D273B}"/>
              </a:ext>
            </a:extLst>
          </p:cNvPr>
          <p:cNvPicPr>
            <a:picLocks noChangeAspect="1"/>
          </p:cNvPicPr>
          <p:nvPr/>
        </p:nvPicPr>
        <p:blipFill rotWithShape="1">
          <a:blip r:embed="rId3"/>
          <a:srcRect b="4121"/>
          <a:stretch/>
        </p:blipFill>
        <p:spPr>
          <a:xfrm>
            <a:off x="2237548" y="1369875"/>
            <a:ext cx="3619500" cy="3579947"/>
          </a:xfrm>
          <a:prstGeom prst="rect">
            <a:avLst/>
          </a:prstGeom>
        </p:spPr>
      </p:pic>
      <p:sp>
        <p:nvSpPr>
          <p:cNvPr id="8" name="Title 1">
            <a:extLst>
              <a:ext uri="{FF2B5EF4-FFF2-40B4-BE49-F238E27FC236}">
                <a16:creationId xmlns:a16="http://schemas.microsoft.com/office/drawing/2014/main" id="{5E89B3BE-67B1-AB41-957B-CBE914E0AA71}"/>
              </a:ext>
            </a:extLst>
          </p:cNvPr>
          <p:cNvSpPr txBox="1">
            <a:spLocks/>
          </p:cNvSpPr>
          <p:nvPr/>
        </p:nvSpPr>
        <p:spPr>
          <a:xfrm>
            <a:off x="2518506" y="1103643"/>
            <a:ext cx="2153344" cy="7359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accent1">
                    <a:lumMod val="75000"/>
                  </a:schemeClr>
                </a:solidFill>
                <a:latin typeface="Arial" panose="020B0604020202020204" pitchFamily="34" charset="0"/>
                <a:cs typeface="Arial" panose="020B0604020202020204" pitchFamily="34" charset="0"/>
              </a:rPr>
              <a:t>Genealogy</a:t>
            </a:r>
          </a:p>
        </p:txBody>
      </p:sp>
      <p:sp>
        <p:nvSpPr>
          <p:cNvPr id="5" name="TextBox 4">
            <a:extLst>
              <a:ext uri="{FF2B5EF4-FFF2-40B4-BE49-F238E27FC236}">
                <a16:creationId xmlns:a16="http://schemas.microsoft.com/office/drawing/2014/main" id="{18BC6BD1-D648-F542-A0D9-384AE63FF131}"/>
              </a:ext>
            </a:extLst>
          </p:cNvPr>
          <p:cNvSpPr txBox="1"/>
          <p:nvPr/>
        </p:nvSpPr>
        <p:spPr>
          <a:xfrm>
            <a:off x="6495512" y="5103674"/>
            <a:ext cx="4172489" cy="1754326"/>
          </a:xfrm>
          <a:prstGeom prst="rect">
            <a:avLst/>
          </a:prstGeom>
          <a:noFill/>
        </p:spPr>
        <p:txBody>
          <a:bodyPr wrap="none" rtlCol="0">
            <a:spAutoFit/>
          </a:bodyPr>
          <a:lstStyle/>
          <a:p>
            <a:pPr marL="285750" indent="-285750">
              <a:buFont typeface="Arial" panose="020B0604020202020204" pitchFamily="34" charset="0"/>
              <a:buChar char="•"/>
            </a:pPr>
            <a:r>
              <a:rPr lang="en-US" dirty="0"/>
              <a:t>Tips correspond to species</a:t>
            </a:r>
          </a:p>
          <a:p>
            <a:pPr marL="285750" indent="-285750">
              <a:buFont typeface="Arial" panose="020B0604020202020204" pitchFamily="34" charset="0"/>
              <a:buChar char="•"/>
            </a:pPr>
            <a:r>
              <a:rPr lang="en-US" dirty="0"/>
              <a:t>Usually internal nodes are not ranked</a:t>
            </a:r>
          </a:p>
          <a:p>
            <a:pPr marL="285750" indent="-285750">
              <a:buFont typeface="Arial" panose="020B0604020202020204" pitchFamily="34" charset="0"/>
              <a:buChar char="•"/>
            </a:pPr>
            <a:r>
              <a:rPr lang="en-US" dirty="0"/>
              <a:t>Branch lengths are in different scales</a:t>
            </a:r>
          </a:p>
          <a:p>
            <a:pPr marL="285750" indent="-285750">
              <a:buFont typeface="Arial" panose="020B0604020202020204" pitchFamily="34" charset="0"/>
              <a:buChar char="•"/>
            </a:pPr>
            <a:r>
              <a:rPr lang="en-US" dirty="0"/>
              <a:t>Unrooted trees are commonly analyzed</a:t>
            </a:r>
          </a:p>
          <a:p>
            <a:pPr marL="285750" indent="-285750">
              <a:buFont typeface="Arial" panose="020B0604020202020204" pitchFamily="34" charset="0"/>
              <a:buChar char="•"/>
            </a:pPr>
            <a:endParaRPr lang="en-US" dirty="0"/>
          </a:p>
          <a:p>
            <a:endParaRPr lang="en-US" dirty="0"/>
          </a:p>
        </p:txBody>
      </p:sp>
      <p:sp>
        <p:nvSpPr>
          <p:cNvPr id="9" name="TextBox 8">
            <a:extLst>
              <a:ext uri="{FF2B5EF4-FFF2-40B4-BE49-F238E27FC236}">
                <a16:creationId xmlns:a16="http://schemas.microsoft.com/office/drawing/2014/main" id="{5644117F-DCB0-9B4F-8DE6-9A03031EA7CF}"/>
              </a:ext>
            </a:extLst>
          </p:cNvPr>
          <p:cNvSpPr txBox="1"/>
          <p:nvPr/>
        </p:nvSpPr>
        <p:spPr>
          <a:xfrm>
            <a:off x="1972972" y="5103674"/>
            <a:ext cx="3884077" cy="1754326"/>
          </a:xfrm>
          <a:prstGeom prst="rect">
            <a:avLst/>
          </a:prstGeom>
          <a:noFill/>
        </p:spPr>
        <p:txBody>
          <a:bodyPr wrap="none" rtlCol="0">
            <a:spAutoFit/>
          </a:bodyPr>
          <a:lstStyle/>
          <a:p>
            <a:pPr marL="285750" indent="-285750">
              <a:buFont typeface="Arial" panose="020B0604020202020204" pitchFamily="34" charset="0"/>
              <a:buChar char="•"/>
            </a:pPr>
            <a:r>
              <a:rPr lang="en-US" dirty="0"/>
              <a:t>Tips correspond to individuals</a:t>
            </a:r>
          </a:p>
          <a:p>
            <a:pPr marL="285750" indent="-285750">
              <a:buFont typeface="Arial" panose="020B0604020202020204" pitchFamily="34" charset="0"/>
              <a:buChar char="•"/>
            </a:pPr>
            <a:r>
              <a:rPr lang="en-US" dirty="0"/>
              <a:t>Internal nodes are ranked</a:t>
            </a:r>
          </a:p>
          <a:p>
            <a:pPr marL="285750" indent="-285750">
              <a:buFont typeface="Arial" panose="020B0604020202020204" pitchFamily="34" charset="0"/>
              <a:buChar char="•"/>
            </a:pPr>
            <a:r>
              <a:rPr lang="en-US" dirty="0"/>
              <a:t>Branch lengths are in the same scale</a:t>
            </a:r>
          </a:p>
          <a:p>
            <a:pPr marL="285750" indent="-285750">
              <a:buFont typeface="Arial" panose="020B0604020202020204" pitchFamily="34" charset="0"/>
              <a:buChar char="•"/>
            </a:pPr>
            <a:r>
              <a:rPr lang="en-US" dirty="0"/>
              <a:t>Samples are time stamped (tips)</a:t>
            </a:r>
          </a:p>
          <a:p>
            <a:pPr marL="285750" indent="-285750">
              <a:buFont typeface="Arial" panose="020B0604020202020204" pitchFamily="34" charset="0"/>
              <a:buChar char="•"/>
            </a:pPr>
            <a:endParaRPr lang="en-US" dirty="0"/>
          </a:p>
          <a:p>
            <a:endParaRPr lang="en-US" dirty="0"/>
          </a:p>
        </p:txBody>
      </p:sp>
      <p:cxnSp>
        <p:nvCxnSpPr>
          <p:cNvPr id="12" name="Straight Arrow Connector 11">
            <a:extLst>
              <a:ext uri="{FF2B5EF4-FFF2-40B4-BE49-F238E27FC236}">
                <a16:creationId xmlns:a16="http://schemas.microsoft.com/office/drawing/2014/main" id="{15FE2C56-B568-E749-B537-2327D01A26D2}"/>
              </a:ext>
            </a:extLst>
          </p:cNvPr>
          <p:cNvCxnSpPr/>
          <p:nvPr/>
        </p:nvCxnSpPr>
        <p:spPr>
          <a:xfrm flipV="1">
            <a:off x="5985641" y="1839623"/>
            <a:ext cx="0" cy="311019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CAF0874-F96F-6B4F-8102-CFF079A40780}"/>
              </a:ext>
            </a:extLst>
          </p:cNvPr>
          <p:cNvSpPr txBox="1"/>
          <p:nvPr/>
        </p:nvSpPr>
        <p:spPr>
          <a:xfrm>
            <a:off x="5985642" y="3240661"/>
            <a:ext cx="649537" cy="369332"/>
          </a:xfrm>
          <a:prstGeom prst="rect">
            <a:avLst/>
          </a:prstGeom>
          <a:noFill/>
        </p:spPr>
        <p:txBody>
          <a:bodyPr wrap="none" rtlCol="0">
            <a:spAutoFit/>
          </a:bodyPr>
          <a:lstStyle/>
          <a:p>
            <a:r>
              <a:rPr lang="en-US" dirty="0"/>
              <a:t>Time</a:t>
            </a:r>
          </a:p>
        </p:txBody>
      </p:sp>
    </p:spTree>
    <p:extLst>
      <p:ext uri="{BB962C8B-B14F-4D97-AF65-F5344CB8AC3E}">
        <p14:creationId xmlns:p14="http://schemas.microsoft.com/office/powerpoint/2010/main" val="33617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86DC4-25CA-CB47-906C-BDAB8581524F}"/>
              </a:ext>
            </a:extLst>
          </p:cNvPr>
          <p:cNvSpPr>
            <a:spLocks noGrp="1"/>
          </p:cNvSpPr>
          <p:nvPr>
            <p:ph type="title"/>
          </p:nvPr>
        </p:nvSpPr>
        <p:spPr>
          <a:xfrm>
            <a:off x="342900" y="1"/>
            <a:ext cx="11518900" cy="1325563"/>
          </a:xfrm>
        </p:spPr>
        <p:txBody>
          <a:bodyPr/>
          <a:lstStyle/>
          <a:p>
            <a:r>
              <a:rPr lang="en-US" b="1" dirty="0">
                <a:solidFill>
                  <a:srgbClr val="C00000"/>
                </a:solidFill>
              </a:rPr>
              <a:t>Phylogenetics, </a:t>
            </a:r>
            <a:r>
              <a:rPr lang="en-US" b="1" dirty="0" err="1">
                <a:solidFill>
                  <a:srgbClr val="C00000"/>
                </a:solidFill>
              </a:rPr>
              <a:t>phylodynamics</a:t>
            </a:r>
            <a:r>
              <a:rPr lang="en-US" b="1" dirty="0">
                <a:solidFill>
                  <a:srgbClr val="C00000"/>
                </a:solidFill>
              </a:rPr>
              <a:t> and population genetics</a:t>
            </a:r>
          </a:p>
        </p:txBody>
      </p:sp>
      <p:sp>
        <p:nvSpPr>
          <p:cNvPr id="3" name="Content Placeholder 2">
            <a:extLst>
              <a:ext uri="{FF2B5EF4-FFF2-40B4-BE49-F238E27FC236}">
                <a16:creationId xmlns:a16="http://schemas.microsoft.com/office/drawing/2014/main" id="{F754DC84-579F-7147-ADAB-63C8E3429752}"/>
              </a:ext>
            </a:extLst>
          </p:cNvPr>
          <p:cNvSpPr>
            <a:spLocks noGrp="1"/>
          </p:cNvSpPr>
          <p:nvPr>
            <p:ph sz="half" idx="1"/>
          </p:nvPr>
        </p:nvSpPr>
        <p:spPr>
          <a:xfrm>
            <a:off x="2066925" y="1343025"/>
            <a:ext cx="3886200" cy="4351338"/>
          </a:xfrm>
        </p:spPr>
        <p:txBody>
          <a:bodyPr/>
          <a:lstStyle/>
          <a:p>
            <a:r>
              <a:rPr lang="en-US" sz="2000" b="1" dirty="0"/>
              <a:t>Phylogenetics </a:t>
            </a:r>
            <a:r>
              <a:rPr lang="en-US" sz="2000" dirty="0"/>
              <a:t>is the study of the evolutionary history of species. It seeks to determine the “family tree”.</a:t>
            </a:r>
          </a:p>
          <a:p>
            <a:pPr lvl="1"/>
            <a:r>
              <a:rPr lang="en-US" sz="1800" dirty="0"/>
              <a:t>Understanding selection</a:t>
            </a:r>
          </a:p>
          <a:p>
            <a:pPr lvl="1"/>
            <a:r>
              <a:rPr lang="en-US" sz="1800" dirty="0"/>
              <a:t>Evidence for coevolution</a:t>
            </a:r>
          </a:p>
          <a:p>
            <a:pPr lvl="1"/>
            <a:r>
              <a:rPr lang="en-US" sz="1800" dirty="0"/>
              <a:t>Pathways of trait evolution</a:t>
            </a:r>
          </a:p>
          <a:p>
            <a:endParaRPr lang="en-US" dirty="0"/>
          </a:p>
        </p:txBody>
      </p:sp>
      <p:sp>
        <p:nvSpPr>
          <p:cNvPr id="4" name="Content Placeholder 3">
            <a:extLst>
              <a:ext uri="{FF2B5EF4-FFF2-40B4-BE49-F238E27FC236}">
                <a16:creationId xmlns:a16="http://schemas.microsoft.com/office/drawing/2014/main" id="{1D4F7C31-4E2A-C344-8701-0A4B28ADB2CE}"/>
              </a:ext>
            </a:extLst>
          </p:cNvPr>
          <p:cNvSpPr>
            <a:spLocks noGrp="1"/>
          </p:cNvSpPr>
          <p:nvPr>
            <p:ph sz="half" idx="2"/>
          </p:nvPr>
        </p:nvSpPr>
        <p:spPr>
          <a:xfrm>
            <a:off x="6096000" y="1343025"/>
            <a:ext cx="3886200" cy="4351338"/>
          </a:xfrm>
        </p:spPr>
        <p:txBody>
          <a:bodyPr/>
          <a:lstStyle/>
          <a:p>
            <a:r>
              <a:rPr lang="en-US" sz="2000" b="1" dirty="0"/>
              <a:t>Phylodynamics</a:t>
            </a:r>
            <a:endParaRPr lang="en-US" sz="2000" dirty="0"/>
          </a:p>
          <a:p>
            <a:pPr lvl="1"/>
            <a:r>
              <a:rPr lang="en-US" sz="2000" dirty="0"/>
              <a:t>Attempts to enhance understanding of infectious disease dynamics using pathogen phylogenies</a:t>
            </a:r>
          </a:p>
          <a:p>
            <a:endParaRPr lang="en-US" dirty="0"/>
          </a:p>
        </p:txBody>
      </p:sp>
      <p:pic>
        <p:nvPicPr>
          <p:cNvPr id="5" name="Picture 4">
            <a:extLst>
              <a:ext uri="{FF2B5EF4-FFF2-40B4-BE49-F238E27FC236}">
                <a16:creationId xmlns:a16="http://schemas.microsoft.com/office/drawing/2014/main" id="{2DC90F4A-46A8-C342-B3A9-3F2130AB0206}"/>
              </a:ext>
            </a:extLst>
          </p:cNvPr>
          <p:cNvPicPr>
            <a:picLocks noChangeAspect="1"/>
          </p:cNvPicPr>
          <p:nvPr/>
        </p:nvPicPr>
        <p:blipFill>
          <a:blip r:embed="rId2"/>
          <a:stretch>
            <a:fillRect/>
          </a:stretch>
        </p:blipFill>
        <p:spPr>
          <a:xfrm>
            <a:off x="2152650" y="3518694"/>
            <a:ext cx="3714750" cy="2802782"/>
          </a:xfrm>
          <a:prstGeom prst="rect">
            <a:avLst/>
          </a:prstGeom>
        </p:spPr>
      </p:pic>
      <p:pic>
        <p:nvPicPr>
          <p:cNvPr id="6" name="Picture 5">
            <a:extLst>
              <a:ext uri="{FF2B5EF4-FFF2-40B4-BE49-F238E27FC236}">
                <a16:creationId xmlns:a16="http://schemas.microsoft.com/office/drawing/2014/main" id="{98C6754A-79D4-414E-B8F6-B4FB5A45E367}"/>
              </a:ext>
            </a:extLst>
          </p:cNvPr>
          <p:cNvPicPr>
            <a:picLocks noChangeAspect="1"/>
          </p:cNvPicPr>
          <p:nvPr/>
        </p:nvPicPr>
        <p:blipFill>
          <a:blip r:embed="rId3"/>
          <a:stretch>
            <a:fillRect/>
          </a:stretch>
        </p:blipFill>
        <p:spPr>
          <a:xfrm>
            <a:off x="6591300" y="3394582"/>
            <a:ext cx="3721100" cy="2926895"/>
          </a:xfrm>
          <a:prstGeom prst="rect">
            <a:avLst/>
          </a:prstGeom>
        </p:spPr>
      </p:pic>
    </p:spTree>
    <p:extLst>
      <p:ext uri="{BB962C8B-B14F-4D97-AF65-F5344CB8AC3E}">
        <p14:creationId xmlns:p14="http://schemas.microsoft.com/office/powerpoint/2010/main" val="761498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86DC4-25CA-CB47-906C-BDAB8581524F}"/>
              </a:ext>
            </a:extLst>
          </p:cNvPr>
          <p:cNvSpPr>
            <a:spLocks noGrp="1"/>
          </p:cNvSpPr>
          <p:nvPr>
            <p:ph type="title"/>
          </p:nvPr>
        </p:nvSpPr>
        <p:spPr>
          <a:xfrm>
            <a:off x="54821" y="0"/>
            <a:ext cx="9455150" cy="1325563"/>
          </a:xfrm>
        </p:spPr>
        <p:txBody>
          <a:bodyPr/>
          <a:lstStyle/>
          <a:p>
            <a:r>
              <a:rPr lang="en-US" b="1" dirty="0" err="1">
                <a:solidFill>
                  <a:srgbClr val="C00000"/>
                </a:solidFill>
              </a:rPr>
              <a:t>Phylodynamics</a:t>
            </a:r>
            <a:r>
              <a:rPr lang="en-US" b="1" dirty="0">
                <a:solidFill>
                  <a:srgbClr val="C00000"/>
                </a:solidFill>
              </a:rPr>
              <a:t> and population genetics</a:t>
            </a:r>
          </a:p>
        </p:txBody>
      </p:sp>
      <p:sp>
        <p:nvSpPr>
          <p:cNvPr id="3" name="Content Placeholder 2">
            <a:extLst>
              <a:ext uri="{FF2B5EF4-FFF2-40B4-BE49-F238E27FC236}">
                <a16:creationId xmlns:a16="http://schemas.microsoft.com/office/drawing/2014/main" id="{F754DC84-579F-7147-ADAB-63C8E3429752}"/>
              </a:ext>
            </a:extLst>
          </p:cNvPr>
          <p:cNvSpPr>
            <a:spLocks noGrp="1"/>
          </p:cNvSpPr>
          <p:nvPr>
            <p:ph sz="half" idx="1"/>
          </p:nvPr>
        </p:nvSpPr>
        <p:spPr>
          <a:xfrm>
            <a:off x="2066925" y="1343025"/>
            <a:ext cx="3886200" cy="4351338"/>
          </a:xfrm>
        </p:spPr>
        <p:txBody>
          <a:bodyPr/>
          <a:lstStyle/>
          <a:p>
            <a:r>
              <a:rPr lang="en-US" sz="2000" b="1" dirty="0"/>
              <a:t>For rapidly evolving organisms</a:t>
            </a:r>
            <a:endParaRPr lang="en-US" dirty="0"/>
          </a:p>
        </p:txBody>
      </p:sp>
      <p:sp>
        <p:nvSpPr>
          <p:cNvPr id="4" name="Content Placeholder 3">
            <a:extLst>
              <a:ext uri="{FF2B5EF4-FFF2-40B4-BE49-F238E27FC236}">
                <a16:creationId xmlns:a16="http://schemas.microsoft.com/office/drawing/2014/main" id="{1D4F7C31-4E2A-C344-8701-0A4B28ADB2CE}"/>
              </a:ext>
            </a:extLst>
          </p:cNvPr>
          <p:cNvSpPr>
            <a:spLocks noGrp="1"/>
          </p:cNvSpPr>
          <p:nvPr>
            <p:ph sz="half" idx="2"/>
          </p:nvPr>
        </p:nvSpPr>
        <p:spPr>
          <a:xfrm>
            <a:off x="6096000" y="1343025"/>
            <a:ext cx="3886200" cy="4351338"/>
          </a:xfrm>
        </p:spPr>
        <p:txBody>
          <a:bodyPr/>
          <a:lstStyle/>
          <a:p>
            <a:r>
              <a:rPr lang="en-US" sz="2000" b="1" dirty="0"/>
              <a:t>For slowly evolving organisms</a:t>
            </a:r>
            <a:endParaRPr lang="en-US" sz="2000" dirty="0"/>
          </a:p>
          <a:p>
            <a:endParaRPr lang="en-US" dirty="0"/>
          </a:p>
        </p:txBody>
      </p:sp>
      <p:pic>
        <p:nvPicPr>
          <p:cNvPr id="7" name="Picture 6">
            <a:extLst>
              <a:ext uri="{FF2B5EF4-FFF2-40B4-BE49-F238E27FC236}">
                <a16:creationId xmlns:a16="http://schemas.microsoft.com/office/drawing/2014/main" id="{C5BB655D-CAC0-194F-BFD7-2F82AAD1812B}"/>
              </a:ext>
            </a:extLst>
          </p:cNvPr>
          <p:cNvPicPr>
            <a:picLocks noChangeAspect="1"/>
          </p:cNvPicPr>
          <p:nvPr/>
        </p:nvPicPr>
        <p:blipFill>
          <a:blip r:embed="rId2"/>
          <a:stretch>
            <a:fillRect/>
          </a:stretch>
        </p:blipFill>
        <p:spPr>
          <a:xfrm>
            <a:off x="2539155" y="1775106"/>
            <a:ext cx="6970816" cy="4564553"/>
          </a:xfrm>
          <a:prstGeom prst="rect">
            <a:avLst/>
          </a:prstGeom>
        </p:spPr>
      </p:pic>
    </p:spTree>
    <p:extLst>
      <p:ext uri="{BB962C8B-B14F-4D97-AF65-F5344CB8AC3E}">
        <p14:creationId xmlns:p14="http://schemas.microsoft.com/office/powerpoint/2010/main" val="61690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364DF3-B625-4F4D-896E-E8291071B84F}"/>
              </a:ext>
            </a:extLst>
          </p:cNvPr>
          <p:cNvPicPr>
            <a:picLocks noChangeAspect="1"/>
          </p:cNvPicPr>
          <p:nvPr/>
        </p:nvPicPr>
        <p:blipFill rotWithShape="1">
          <a:blip r:embed="rId2"/>
          <a:srcRect t="18158" b="51327"/>
          <a:stretch/>
        </p:blipFill>
        <p:spPr>
          <a:xfrm>
            <a:off x="1724846" y="1690690"/>
            <a:ext cx="8742308" cy="1890711"/>
          </a:xfrm>
          <a:prstGeom prst="rect">
            <a:avLst/>
          </a:prstGeom>
        </p:spPr>
      </p:pic>
      <p:sp>
        <p:nvSpPr>
          <p:cNvPr id="6" name="Title 5">
            <a:extLst>
              <a:ext uri="{FF2B5EF4-FFF2-40B4-BE49-F238E27FC236}">
                <a16:creationId xmlns:a16="http://schemas.microsoft.com/office/drawing/2014/main" id="{A711801C-AB9F-0645-BEFC-827EEC3F3ED0}"/>
              </a:ext>
            </a:extLst>
          </p:cNvPr>
          <p:cNvSpPr>
            <a:spLocks noGrp="1"/>
          </p:cNvSpPr>
          <p:nvPr>
            <p:ph type="title"/>
          </p:nvPr>
        </p:nvSpPr>
        <p:spPr>
          <a:xfrm>
            <a:off x="241300" y="110332"/>
            <a:ext cx="11950700" cy="1325563"/>
          </a:xfrm>
        </p:spPr>
        <p:txBody>
          <a:bodyPr>
            <a:normAutofit/>
          </a:bodyPr>
          <a:lstStyle/>
          <a:p>
            <a:pPr algn="just"/>
            <a:r>
              <a:rPr lang="en-US" b="1" dirty="0">
                <a:solidFill>
                  <a:srgbClr val="C00000"/>
                </a:solidFill>
              </a:rPr>
              <a:t>Statistical phylogenetics seeks to infer the phylogeny from molecular data</a:t>
            </a:r>
          </a:p>
        </p:txBody>
      </p:sp>
      <p:sp>
        <p:nvSpPr>
          <p:cNvPr id="7" name="Content Placeholder 6">
            <a:extLst>
              <a:ext uri="{FF2B5EF4-FFF2-40B4-BE49-F238E27FC236}">
                <a16:creationId xmlns:a16="http://schemas.microsoft.com/office/drawing/2014/main" id="{3E6AE597-2807-CF41-A1F3-8E9A9D391822}"/>
              </a:ext>
            </a:extLst>
          </p:cNvPr>
          <p:cNvSpPr>
            <a:spLocks noGrp="1"/>
          </p:cNvSpPr>
          <p:nvPr>
            <p:ph idx="1"/>
          </p:nvPr>
        </p:nvSpPr>
        <p:spPr>
          <a:xfrm>
            <a:off x="2152650" y="2506662"/>
            <a:ext cx="7886700" cy="4351338"/>
          </a:xfrm>
        </p:spPr>
        <p:txBody>
          <a:bodyPr>
            <a:normAutofit/>
          </a:bodyPr>
          <a:lstStyle/>
          <a:p>
            <a:endParaRPr lang="en-US" dirty="0"/>
          </a:p>
          <a:p>
            <a:endParaRPr lang="en-US" dirty="0"/>
          </a:p>
          <a:p>
            <a:pPr marL="0" indent="0">
              <a:buNone/>
            </a:pPr>
            <a:endParaRPr lang="en-US" dirty="0"/>
          </a:p>
          <a:p>
            <a:r>
              <a:rPr lang="en-US" dirty="0"/>
              <a:t>Genealogies inform about past evolutionary history.</a:t>
            </a:r>
          </a:p>
          <a:p>
            <a:pPr lvl="1"/>
            <a:r>
              <a:rPr lang="en-US" dirty="0"/>
              <a:t>Ancestry</a:t>
            </a:r>
          </a:p>
          <a:p>
            <a:pPr lvl="1"/>
            <a:r>
              <a:rPr lang="en-US" dirty="0"/>
              <a:t>Signatures of selection</a:t>
            </a:r>
          </a:p>
          <a:p>
            <a:pPr lvl="1"/>
            <a:r>
              <a:rPr lang="en-US" dirty="0"/>
              <a:t>Population structure</a:t>
            </a:r>
          </a:p>
          <a:p>
            <a:pPr lvl="1"/>
            <a:r>
              <a:rPr lang="en-US" dirty="0"/>
              <a:t>Population history</a:t>
            </a:r>
          </a:p>
        </p:txBody>
      </p:sp>
    </p:spTree>
    <p:extLst>
      <p:ext uri="{BB962C8B-B14F-4D97-AF65-F5344CB8AC3E}">
        <p14:creationId xmlns:p14="http://schemas.microsoft.com/office/powerpoint/2010/main" val="3799108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C9D009-8A9D-E041-8B18-576BCA3CE643}"/>
              </a:ext>
            </a:extLst>
          </p:cNvPr>
          <p:cNvPicPr>
            <a:picLocks noChangeAspect="1"/>
          </p:cNvPicPr>
          <p:nvPr/>
        </p:nvPicPr>
        <p:blipFill rotWithShape="1">
          <a:blip r:embed="rId2"/>
          <a:srcRect t="10874"/>
          <a:stretch/>
        </p:blipFill>
        <p:spPr>
          <a:xfrm>
            <a:off x="2050102" y="1273132"/>
            <a:ext cx="7246298" cy="5033709"/>
          </a:xfrm>
          <a:prstGeom prst="rect">
            <a:avLst/>
          </a:prstGeom>
        </p:spPr>
      </p:pic>
      <p:sp>
        <p:nvSpPr>
          <p:cNvPr id="2" name="Title 1">
            <a:extLst>
              <a:ext uri="{FF2B5EF4-FFF2-40B4-BE49-F238E27FC236}">
                <a16:creationId xmlns:a16="http://schemas.microsoft.com/office/drawing/2014/main" id="{35A385BB-BD06-D80B-56C0-10429F1E945C}"/>
              </a:ext>
            </a:extLst>
          </p:cNvPr>
          <p:cNvSpPr>
            <a:spLocks noGrp="1"/>
          </p:cNvSpPr>
          <p:nvPr>
            <p:ph type="title"/>
          </p:nvPr>
        </p:nvSpPr>
        <p:spPr>
          <a:xfrm>
            <a:off x="446510" y="11723"/>
            <a:ext cx="11298979" cy="1325563"/>
          </a:xfrm>
        </p:spPr>
        <p:txBody>
          <a:bodyPr/>
          <a:lstStyle/>
          <a:p>
            <a:r>
              <a:rPr lang="en-US" b="1" dirty="0">
                <a:solidFill>
                  <a:srgbClr val="C00000"/>
                </a:solidFill>
              </a:rPr>
              <a:t>Phylodynamic patterns inform about selection and population structure</a:t>
            </a:r>
          </a:p>
        </p:txBody>
      </p:sp>
    </p:spTree>
    <p:extLst>
      <p:ext uri="{BB962C8B-B14F-4D97-AF65-F5344CB8AC3E}">
        <p14:creationId xmlns:p14="http://schemas.microsoft.com/office/powerpoint/2010/main" val="1292740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260AE1-37E2-1448-85D8-529D7F3C5257}"/>
              </a:ext>
            </a:extLst>
          </p:cNvPr>
          <p:cNvPicPr>
            <a:picLocks noChangeAspect="1"/>
          </p:cNvPicPr>
          <p:nvPr/>
        </p:nvPicPr>
        <p:blipFill rotWithShape="1">
          <a:blip r:embed="rId2"/>
          <a:srcRect l="7662" t="48947" r="46234"/>
          <a:stretch/>
        </p:blipFill>
        <p:spPr>
          <a:xfrm>
            <a:off x="4397829" y="1508166"/>
            <a:ext cx="6024145" cy="4619501"/>
          </a:xfrm>
          <a:prstGeom prst="rect">
            <a:avLst/>
          </a:prstGeom>
        </p:spPr>
      </p:pic>
      <p:sp>
        <p:nvSpPr>
          <p:cNvPr id="6" name="Title 1">
            <a:extLst>
              <a:ext uri="{FF2B5EF4-FFF2-40B4-BE49-F238E27FC236}">
                <a16:creationId xmlns:a16="http://schemas.microsoft.com/office/drawing/2014/main" id="{85359583-A4DA-D64E-AE76-CBDDF40067C8}"/>
              </a:ext>
            </a:extLst>
          </p:cNvPr>
          <p:cNvSpPr txBox="1">
            <a:spLocks/>
          </p:cNvSpPr>
          <p:nvPr/>
        </p:nvSpPr>
        <p:spPr>
          <a:xfrm>
            <a:off x="342900" y="440539"/>
            <a:ext cx="11506200" cy="7359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C00000"/>
                </a:solidFill>
                <a:latin typeface="Arial" panose="020B0604020202020204" pitchFamily="34" charset="0"/>
                <a:cs typeface="Arial" panose="020B0604020202020204" pitchFamily="34" charset="0"/>
              </a:rPr>
              <a:t>A process of substitutions superimposed on the genealogy </a:t>
            </a:r>
            <a:r>
              <a:rPr lang="en-US" sz="3200" b="1" dirty="0">
                <a:solidFill>
                  <a:srgbClr val="C00000"/>
                </a:solidFill>
                <a:latin typeface="Arial" panose="020B0604020202020204" pitchFamily="34" charset="0"/>
                <a:cs typeface="Arial" panose="020B0604020202020204" pitchFamily="34" charset="0"/>
              </a:rPr>
              <a:t>generates </a:t>
            </a:r>
            <a:r>
              <a:rPr lang="en-US" sz="3200" dirty="0">
                <a:solidFill>
                  <a:srgbClr val="C00000"/>
                </a:solidFill>
                <a:latin typeface="Arial" panose="020B0604020202020204" pitchFamily="34" charset="0"/>
                <a:cs typeface="Arial" panose="020B0604020202020204" pitchFamily="34" charset="0"/>
              </a:rPr>
              <a:t>observed sequences at the tips of the genealogy</a:t>
            </a:r>
            <a:endParaRPr lang="en-US" sz="3200" b="1" dirty="0">
              <a:solidFill>
                <a:srgbClr val="C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EDFC3F6B-54B1-7540-8F57-88164AE4349E}"/>
              </a:ext>
            </a:extLst>
          </p:cNvPr>
          <p:cNvPicPr>
            <a:picLocks noChangeAspect="1"/>
          </p:cNvPicPr>
          <p:nvPr/>
        </p:nvPicPr>
        <p:blipFill>
          <a:blip r:embed="rId3"/>
          <a:stretch>
            <a:fillRect/>
          </a:stretch>
        </p:blipFill>
        <p:spPr>
          <a:xfrm>
            <a:off x="1524000" y="1872717"/>
            <a:ext cx="5763961" cy="1422276"/>
          </a:xfrm>
          <a:prstGeom prst="rect">
            <a:avLst/>
          </a:prstGeom>
        </p:spPr>
      </p:pic>
    </p:spTree>
    <p:extLst>
      <p:ext uri="{BB962C8B-B14F-4D97-AF65-F5344CB8AC3E}">
        <p14:creationId xmlns:p14="http://schemas.microsoft.com/office/powerpoint/2010/main" val="3993963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D93EFE-F613-B943-884F-7FD42038342B}"/>
              </a:ext>
            </a:extLst>
          </p:cNvPr>
          <p:cNvPicPr>
            <a:picLocks noChangeAspect="1"/>
          </p:cNvPicPr>
          <p:nvPr/>
        </p:nvPicPr>
        <p:blipFill>
          <a:blip r:embed="rId2"/>
          <a:stretch>
            <a:fillRect/>
          </a:stretch>
        </p:blipFill>
        <p:spPr>
          <a:xfrm>
            <a:off x="1727200" y="-4206"/>
            <a:ext cx="8737600" cy="5981700"/>
          </a:xfrm>
          <a:prstGeom prst="rect">
            <a:avLst/>
          </a:prstGeom>
        </p:spPr>
      </p:pic>
      <p:sp>
        <p:nvSpPr>
          <p:cNvPr id="3" name="TextBox 2">
            <a:extLst>
              <a:ext uri="{FF2B5EF4-FFF2-40B4-BE49-F238E27FC236}">
                <a16:creationId xmlns:a16="http://schemas.microsoft.com/office/drawing/2014/main" id="{34DAE0BB-F155-6B4E-BB00-82844E8F3ED5}"/>
              </a:ext>
            </a:extLst>
          </p:cNvPr>
          <p:cNvSpPr txBox="1"/>
          <p:nvPr/>
        </p:nvSpPr>
        <p:spPr>
          <a:xfrm>
            <a:off x="3373350" y="5977494"/>
            <a:ext cx="1992725" cy="369332"/>
          </a:xfrm>
          <a:prstGeom prst="rect">
            <a:avLst/>
          </a:prstGeom>
          <a:noFill/>
        </p:spPr>
        <p:txBody>
          <a:bodyPr wrap="none" rtlCol="0">
            <a:spAutoFit/>
          </a:bodyPr>
          <a:lstStyle/>
          <a:p>
            <a:r>
              <a:rPr lang="en-US" b="1" dirty="0">
                <a:solidFill>
                  <a:schemeClr val="accent1"/>
                </a:solidFill>
              </a:rPr>
              <a:t>Coalescent Process</a:t>
            </a:r>
          </a:p>
        </p:txBody>
      </p:sp>
    </p:spTree>
    <p:extLst>
      <p:ext uri="{BB962C8B-B14F-4D97-AF65-F5344CB8AC3E}">
        <p14:creationId xmlns:p14="http://schemas.microsoft.com/office/powerpoint/2010/main" val="21242701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DF2C0-ACC7-F249-8FA7-DF588E8B3E2C}"/>
              </a:ext>
            </a:extLst>
          </p:cNvPr>
          <p:cNvSpPr>
            <a:spLocks noGrp="1"/>
          </p:cNvSpPr>
          <p:nvPr>
            <p:ph type="title"/>
          </p:nvPr>
        </p:nvSpPr>
        <p:spPr>
          <a:xfrm>
            <a:off x="0" y="0"/>
            <a:ext cx="7886700" cy="1325563"/>
          </a:xfrm>
        </p:spPr>
        <p:txBody>
          <a:bodyPr/>
          <a:lstStyle/>
          <a:p>
            <a:r>
              <a:rPr lang="en-US" b="1" dirty="0">
                <a:solidFill>
                  <a:srgbClr val="C00000"/>
                </a:solidFill>
              </a:rPr>
              <a:t>Example 1: Hepatitis C in Egypt</a:t>
            </a:r>
          </a:p>
        </p:txBody>
      </p:sp>
      <p:pic>
        <p:nvPicPr>
          <p:cNvPr id="5" name="Picture 4">
            <a:extLst>
              <a:ext uri="{FF2B5EF4-FFF2-40B4-BE49-F238E27FC236}">
                <a16:creationId xmlns:a16="http://schemas.microsoft.com/office/drawing/2014/main" id="{F2A5EBCF-B3CE-594B-A511-04B2777555F0}"/>
              </a:ext>
            </a:extLst>
          </p:cNvPr>
          <p:cNvPicPr>
            <a:picLocks noChangeAspect="1"/>
          </p:cNvPicPr>
          <p:nvPr/>
        </p:nvPicPr>
        <p:blipFill rotWithShape="1">
          <a:blip r:embed="rId2"/>
          <a:srcRect b="8103"/>
          <a:stretch/>
        </p:blipFill>
        <p:spPr>
          <a:xfrm>
            <a:off x="1524000" y="932014"/>
            <a:ext cx="9144000" cy="5342662"/>
          </a:xfrm>
          <a:prstGeom prst="rect">
            <a:avLst/>
          </a:prstGeom>
        </p:spPr>
      </p:pic>
    </p:spTree>
    <p:extLst>
      <p:ext uri="{BB962C8B-B14F-4D97-AF65-F5344CB8AC3E}">
        <p14:creationId xmlns:p14="http://schemas.microsoft.com/office/powerpoint/2010/main" val="1276201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05CA838-621C-9549-9776-20C21E241E15}"/>
              </a:ext>
            </a:extLst>
          </p:cNvPr>
          <p:cNvSpPr>
            <a:spLocks noGrp="1"/>
          </p:cNvSpPr>
          <p:nvPr>
            <p:ph type="title"/>
          </p:nvPr>
        </p:nvSpPr>
        <p:spPr/>
        <p:txBody>
          <a:bodyPr/>
          <a:lstStyle/>
          <a:p>
            <a:r>
              <a:rPr lang="en-US" b="1" dirty="0">
                <a:solidFill>
                  <a:srgbClr val="C00000"/>
                </a:solidFill>
              </a:rPr>
              <a:t>Logistics</a:t>
            </a:r>
          </a:p>
        </p:txBody>
      </p:sp>
      <p:sp>
        <p:nvSpPr>
          <p:cNvPr id="3" name="Content Placeholder 2">
            <a:extLst>
              <a:ext uri="{FF2B5EF4-FFF2-40B4-BE49-F238E27FC236}">
                <a16:creationId xmlns:a16="http://schemas.microsoft.com/office/drawing/2014/main" id="{EB9A4F6E-1409-5641-BF6C-9891D086E9FC}"/>
              </a:ext>
            </a:extLst>
          </p:cNvPr>
          <p:cNvSpPr>
            <a:spLocks noGrp="1"/>
          </p:cNvSpPr>
          <p:nvPr>
            <p:ph idx="1"/>
          </p:nvPr>
        </p:nvSpPr>
        <p:spPr>
          <a:xfrm>
            <a:off x="2152650" y="1561673"/>
            <a:ext cx="7886700" cy="4615291"/>
          </a:xfrm>
        </p:spPr>
        <p:txBody>
          <a:bodyPr/>
          <a:lstStyle/>
          <a:p>
            <a:r>
              <a:rPr lang="en-US" dirty="0"/>
              <a:t>Slides and tutorials.</a:t>
            </a:r>
          </a:p>
          <a:p>
            <a:endParaRPr lang="en-US" dirty="0"/>
          </a:p>
          <a:p>
            <a:r>
              <a:rPr lang="en-US" dirty="0"/>
              <a:t>Break 3:00-3:30pm.</a:t>
            </a:r>
          </a:p>
          <a:p>
            <a:endParaRPr lang="en-US" dirty="0"/>
          </a:p>
          <a:p>
            <a:r>
              <a:rPr lang="en-US" dirty="0"/>
              <a:t>Enrolled: 24 graduate students, postdocs, professors and researchers.</a:t>
            </a:r>
          </a:p>
          <a:p>
            <a:endParaRPr lang="en-US" dirty="0"/>
          </a:p>
          <a:p>
            <a:r>
              <a:rPr lang="en-US" dirty="0"/>
              <a:t>Your participation is encouraged!</a:t>
            </a:r>
          </a:p>
        </p:txBody>
      </p:sp>
      <p:sp>
        <p:nvSpPr>
          <p:cNvPr id="2" name="Rectangle 1">
            <a:extLst>
              <a:ext uri="{FF2B5EF4-FFF2-40B4-BE49-F238E27FC236}">
                <a16:creationId xmlns:a16="http://schemas.microsoft.com/office/drawing/2014/main" id="{8CBDA1FB-9239-6042-A16C-E5CC2FCF2E9C}"/>
              </a:ext>
            </a:extLst>
          </p:cNvPr>
          <p:cNvSpPr/>
          <p:nvPr/>
        </p:nvSpPr>
        <p:spPr>
          <a:xfrm>
            <a:off x="2752725" y="2020629"/>
            <a:ext cx="6686550" cy="369332"/>
          </a:xfrm>
          <a:prstGeom prst="rect">
            <a:avLst/>
          </a:prstGeom>
        </p:spPr>
        <p:txBody>
          <a:bodyPr wrap="square">
            <a:spAutoFit/>
          </a:bodyPr>
          <a:lstStyle/>
          <a:p>
            <a:r>
              <a:rPr lang="en-US" dirty="0">
                <a:solidFill>
                  <a:schemeClr val="accent1"/>
                </a:solidFill>
                <a:latin typeface="Apple Braille Pinpoint 8 Dot" pitchFamily="2" charset="0"/>
              </a:rPr>
              <a:t>https://</a:t>
            </a:r>
            <a:r>
              <a:rPr lang="en-US" dirty="0" err="1">
                <a:solidFill>
                  <a:schemeClr val="accent1"/>
                </a:solidFill>
                <a:latin typeface="Apple Braille Pinpoint 8 Dot" pitchFamily="2" charset="0"/>
              </a:rPr>
              <a:t>juliapalacios.github.io</a:t>
            </a:r>
            <a:r>
              <a:rPr lang="en-US" dirty="0">
                <a:solidFill>
                  <a:schemeClr val="accent1"/>
                </a:solidFill>
                <a:latin typeface="Apple Braille Pinpoint 8 Dot" pitchFamily="2" charset="0"/>
              </a:rPr>
              <a:t>/</a:t>
            </a:r>
            <a:r>
              <a:rPr lang="en-US" dirty="0" err="1">
                <a:solidFill>
                  <a:schemeClr val="accent1"/>
                </a:solidFill>
                <a:latin typeface="Apple Braille Pinpoint 8 Dot" pitchFamily="2" charset="0"/>
              </a:rPr>
              <a:t>SISMID_EvolutionaryDynamics</a:t>
            </a:r>
            <a:r>
              <a:rPr lang="en-US" dirty="0">
                <a:solidFill>
                  <a:schemeClr val="accent1"/>
                </a:solidFill>
                <a:latin typeface="Apple Braille Pinpoint 8 Dot" pitchFamily="2" charset="0"/>
              </a:rPr>
              <a:t>/</a:t>
            </a:r>
          </a:p>
        </p:txBody>
      </p:sp>
    </p:spTree>
    <p:extLst>
      <p:ext uri="{BB962C8B-B14F-4D97-AF65-F5344CB8AC3E}">
        <p14:creationId xmlns:p14="http://schemas.microsoft.com/office/powerpoint/2010/main" val="26758165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F3A490-B496-F14D-8E4B-567515A5E87A}"/>
              </a:ext>
            </a:extLst>
          </p:cNvPr>
          <p:cNvPicPr>
            <a:picLocks noChangeAspect="1"/>
          </p:cNvPicPr>
          <p:nvPr/>
        </p:nvPicPr>
        <p:blipFill>
          <a:blip r:embed="rId2"/>
          <a:stretch>
            <a:fillRect/>
          </a:stretch>
        </p:blipFill>
        <p:spPr>
          <a:xfrm>
            <a:off x="1524000" y="522111"/>
            <a:ext cx="9144000" cy="5813778"/>
          </a:xfrm>
          <a:prstGeom prst="rect">
            <a:avLst/>
          </a:prstGeom>
        </p:spPr>
      </p:pic>
      <p:sp>
        <p:nvSpPr>
          <p:cNvPr id="2" name="Title 1">
            <a:extLst>
              <a:ext uri="{FF2B5EF4-FFF2-40B4-BE49-F238E27FC236}">
                <a16:creationId xmlns:a16="http://schemas.microsoft.com/office/drawing/2014/main" id="{EA1DF2C0-ACC7-F249-8FA7-DF588E8B3E2C}"/>
              </a:ext>
            </a:extLst>
          </p:cNvPr>
          <p:cNvSpPr>
            <a:spLocks noGrp="1"/>
          </p:cNvSpPr>
          <p:nvPr>
            <p:ph type="title"/>
          </p:nvPr>
        </p:nvSpPr>
        <p:spPr>
          <a:xfrm>
            <a:off x="0" y="0"/>
            <a:ext cx="7886700" cy="1325563"/>
          </a:xfrm>
        </p:spPr>
        <p:txBody>
          <a:bodyPr/>
          <a:lstStyle/>
          <a:p>
            <a:r>
              <a:rPr lang="en-US" b="1" dirty="0">
                <a:solidFill>
                  <a:srgbClr val="C00000"/>
                </a:solidFill>
              </a:rPr>
              <a:t>Example 1: Hepatitis C in Egypt</a:t>
            </a:r>
          </a:p>
        </p:txBody>
      </p:sp>
    </p:spTree>
    <p:extLst>
      <p:ext uri="{BB962C8B-B14F-4D97-AF65-F5344CB8AC3E}">
        <p14:creationId xmlns:p14="http://schemas.microsoft.com/office/powerpoint/2010/main" val="17914736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F3A490-B496-F14D-8E4B-567515A5E87A}"/>
              </a:ext>
            </a:extLst>
          </p:cNvPr>
          <p:cNvPicPr>
            <a:picLocks noChangeAspect="1"/>
          </p:cNvPicPr>
          <p:nvPr/>
        </p:nvPicPr>
        <p:blipFill>
          <a:blip r:embed="rId2"/>
          <a:stretch>
            <a:fillRect/>
          </a:stretch>
        </p:blipFill>
        <p:spPr>
          <a:xfrm>
            <a:off x="1524000" y="522111"/>
            <a:ext cx="9144000" cy="5813778"/>
          </a:xfrm>
          <a:prstGeom prst="rect">
            <a:avLst/>
          </a:prstGeom>
        </p:spPr>
      </p:pic>
      <p:sp>
        <p:nvSpPr>
          <p:cNvPr id="2" name="Title 1">
            <a:extLst>
              <a:ext uri="{FF2B5EF4-FFF2-40B4-BE49-F238E27FC236}">
                <a16:creationId xmlns:a16="http://schemas.microsoft.com/office/drawing/2014/main" id="{EA1DF2C0-ACC7-F249-8FA7-DF588E8B3E2C}"/>
              </a:ext>
            </a:extLst>
          </p:cNvPr>
          <p:cNvSpPr>
            <a:spLocks noGrp="1"/>
          </p:cNvSpPr>
          <p:nvPr>
            <p:ph type="title"/>
          </p:nvPr>
        </p:nvSpPr>
        <p:spPr>
          <a:xfrm>
            <a:off x="0" y="11723"/>
            <a:ext cx="7886700" cy="1325563"/>
          </a:xfrm>
        </p:spPr>
        <p:txBody>
          <a:bodyPr/>
          <a:lstStyle/>
          <a:p>
            <a:r>
              <a:rPr lang="en-US" b="1" dirty="0">
                <a:solidFill>
                  <a:srgbClr val="C00000"/>
                </a:solidFill>
              </a:rPr>
              <a:t>Example 1: Hepatitis C in Egypt</a:t>
            </a:r>
          </a:p>
        </p:txBody>
      </p:sp>
      <p:pic>
        <p:nvPicPr>
          <p:cNvPr id="4" name="Picture 3">
            <a:extLst>
              <a:ext uri="{FF2B5EF4-FFF2-40B4-BE49-F238E27FC236}">
                <a16:creationId xmlns:a16="http://schemas.microsoft.com/office/drawing/2014/main" id="{BB326FE0-5366-4B44-ABF3-0C1D70D2DE56}"/>
              </a:ext>
            </a:extLst>
          </p:cNvPr>
          <p:cNvPicPr>
            <a:picLocks noChangeAspect="1"/>
          </p:cNvPicPr>
          <p:nvPr/>
        </p:nvPicPr>
        <p:blipFill rotWithShape="1">
          <a:blip r:embed="rId3"/>
          <a:srcRect t="1564" b="5670"/>
          <a:stretch/>
        </p:blipFill>
        <p:spPr>
          <a:xfrm>
            <a:off x="1981200" y="1205859"/>
            <a:ext cx="5143500" cy="5130031"/>
          </a:xfrm>
          <a:prstGeom prst="rect">
            <a:avLst/>
          </a:prstGeom>
        </p:spPr>
      </p:pic>
    </p:spTree>
    <p:extLst>
      <p:ext uri="{BB962C8B-B14F-4D97-AF65-F5344CB8AC3E}">
        <p14:creationId xmlns:p14="http://schemas.microsoft.com/office/powerpoint/2010/main" val="818558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DF2C0-ACC7-F249-8FA7-DF588E8B3E2C}"/>
              </a:ext>
            </a:extLst>
          </p:cNvPr>
          <p:cNvSpPr>
            <a:spLocks noGrp="1"/>
          </p:cNvSpPr>
          <p:nvPr>
            <p:ph type="title"/>
          </p:nvPr>
        </p:nvSpPr>
        <p:spPr>
          <a:xfrm>
            <a:off x="0" y="0"/>
            <a:ext cx="7886700" cy="1325563"/>
          </a:xfrm>
        </p:spPr>
        <p:txBody>
          <a:bodyPr/>
          <a:lstStyle/>
          <a:p>
            <a:r>
              <a:rPr lang="en-US" b="1" dirty="0">
                <a:solidFill>
                  <a:srgbClr val="C00000"/>
                </a:solidFill>
              </a:rPr>
              <a:t>Example 2: Influenza in NY</a:t>
            </a:r>
          </a:p>
        </p:txBody>
      </p:sp>
      <p:pic>
        <p:nvPicPr>
          <p:cNvPr id="5" name="Picture 4">
            <a:extLst>
              <a:ext uri="{FF2B5EF4-FFF2-40B4-BE49-F238E27FC236}">
                <a16:creationId xmlns:a16="http://schemas.microsoft.com/office/drawing/2014/main" id="{EAE349BF-DDB1-234A-9293-8D74526E67C8}"/>
              </a:ext>
            </a:extLst>
          </p:cNvPr>
          <p:cNvPicPr>
            <a:picLocks noChangeAspect="1"/>
          </p:cNvPicPr>
          <p:nvPr/>
        </p:nvPicPr>
        <p:blipFill>
          <a:blip r:embed="rId2"/>
          <a:stretch>
            <a:fillRect/>
          </a:stretch>
        </p:blipFill>
        <p:spPr>
          <a:xfrm>
            <a:off x="1524000" y="936607"/>
            <a:ext cx="8229600" cy="5329256"/>
          </a:xfrm>
          <a:prstGeom prst="rect">
            <a:avLst/>
          </a:prstGeom>
        </p:spPr>
      </p:pic>
    </p:spTree>
    <p:extLst>
      <p:ext uri="{BB962C8B-B14F-4D97-AF65-F5344CB8AC3E}">
        <p14:creationId xmlns:p14="http://schemas.microsoft.com/office/powerpoint/2010/main" val="1871350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5D324-78DD-C549-8F8C-5A981B56DE96}"/>
              </a:ext>
            </a:extLst>
          </p:cNvPr>
          <p:cNvSpPr>
            <a:spLocks noGrp="1"/>
          </p:cNvSpPr>
          <p:nvPr>
            <p:ph type="title"/>
          </p:nvPr>
        </p:nvSpPr>
        <p:spPr>
          <a:xfrm>
            <a:off x="205153" y="136754"/>
            <a:ext cx="10515600" cy="1325563"/>
          </a:xfrm>
        </p:spPr>
        <p:txBody>
          <a:bodyPr/>
          <a:lstStyle/>
          <a:p>
            <a:r>
              <a:rPr lang="en-US" b="1" dirty="0">
                <a:solidFill>
                  <a:srgbClr val="C00000"/>
                </a:solidFill>
              </a:rPr>
              <a:t>Bayesian Evolutionary Analysis by Sampling Trees (BEAST)</a:t>
            </a:r>
          </a:p>
        </p:txBody>
      </p:sp>
      <p:pic>
        <p:nvPicPr>
          <p:cNvPr id="5" name="Picture 4">
            <a:extLst>
              <a:ext uri="{FF2B5EF4-FFF2-40B4-BE49-F238E27FC236}">
                <a16:creationId xmlns:a16="http://schemas.microsoft.com/office/drawing/2014/main" id="{5DB5B30A-8275-4C46-9A54-D39E9E2BE8E2}"/>
              </a:ext>
            </a:extLst>
          </p:cNvPr>
          <p:cNvPicPr>
            <a:picLocks noChangeAspect="1"/>
          </p:cNvPicPr>
          <p:nvPr/>
        </p:nvPicPr>
        <p:blipFill>
          <a:blip r:embed="rId2"/>
          <a:stretch>
            <a:fillRect/>
          </a:stretch>
        </p:blipFill>
        <p:spPr>
          <a:xfrm>
            <a:off x="2164374" y="1675300"/>
            <a:ext cx="7338951" cy="2426746"/>
          </a:xfrm>
          <a:prstGeom prst="rect">
            <a:avLst/>
          </a:prstGeom>
        </p:spPr>
      </p:pic>
      <p:sp>
        <p:nvSpPr>
          <p:cNvPr id="6" name="TextBox 5">
            <a:extLst>
              <a:ext uri="{FF2B5EF4-FFF2-40B4-BE49-F238E27FC236}">
                <a16:creationId xmlns:a16="http://schemas.microsoft.com/office/drawing/2014/main" id="{503E42FA-2DC9-DD43-960B-566CC74E6DEE}"/>
              </a:ext>
            </a:extLst>
          </p:cNvPr>
          <p:cNvSpPr txBox="1"/>
          <p:nvPr/>
        </p:nvSpPr>
        <p:spPr>
          <a:xfrm>
            <a:off x="5691497" y="3932769"/>
            <a:ext cx="1590179" cy="338554"/>
          </a:xfrm>
          <a:prstGeom prst="rect">
            <a:avLst/>
          </a:prstGeom>
          <a:noFill/>
        </p:spPr>
        <p:txBody>
          <a:bodyPr wrap="none" rtlCol="0">
            <a:spAutoFit/>
          </a:bodyPr>
          <a:lstStyle/>
          <a:p>
            <a:r>
              <a:rPr lang="en-US" sz="1600" dirty="0"/>
              <a:t>Birth-death prior</a:t>
            </a:r>
          </a:p>
        </p:txBody>
      </p:sp>
      <p:sp>
        <p:nvSpPr>
          <p:cNvPr id="7" name="TextBox 6">
            <a:extLst>
              <a:ext uri="{FF2B5EF4-FFF2-40B4-BE49-F238E27FC236}">
                <a16:creationId xmlns:a16="http://schemas.microsoft.com/office/drawing/2014/main" id="{9626B48B-ED00-7F4E-8ABE-AF74B2CC09FC}"/>
              </a:ext>
            </a:extLst>
          </p:cNvPr>
          <p:cNvSpPr txBox="1"/>
          <p:nvPr/>
        </p:nvSpPr>
        <p:spPr>
          <a:xfrm>
            <a:off x="7470586" y="3948158"/>
            <a:ext cx="3097707" cy="338554"/>
          </a:xfrm>
          <a:prstGeom prst="rect">
            <a:avLst/>
          </a:prstGeom>
          <a:noFill/>
        </p:spPr>
        <p:txBody>
          <a:bodyPr wrap="none" rtlCol="0">
            <a:spAutoFit/>
          </a:bodyPr>
          <a:lstStyle/>
          <a:p>
            <a:r>
              <a:rPr lang="en-US" sz="1600" dirty="0"/>
              <a:t>Piece-wise constant (deterministic)</a:t>
            </a:r>
          </a:p>
        </p:txBody>
      </p:sp>
      <p:sp>
        <p:nvSpPr>
          <p:cNvPr id="8" name="TextBox 7">
            <a:extLst>
              <a:ext uri="{FF2B5EF4-FFF2-40B4-BE49-F238E27FC236}">
                <a16:creationId xmlns:a16="http://schemas.microsoft.com/office/drawing/2014/main" id="{75C5C974-5C7A-7749-8709-E76C1EB53924}"/>
              </a:ext>
            </a:extLst>
          </p:cNvPr>
          <p:cNvSpPr txBox="1"/>
          <p:nvPr/>
        </p:nvSpPr>
        <p:spPr>
          <a:xfrm>
            <a:off x="7470585" y="4161141"/>
            <a:ext cx="1542282" cy="338554"/>
          </a:xfrm>
          <a:prstGeom prst="rect">
            <a:avLst/>
          </a:prstGeom>
          <a:noFill/>
        </p:spPr>
        <p:txBody>
          <a:bodyPr wrap="none" rtlCol="0">
            <a:spAutoFit/>
          </a:bodyPr>
          <a:lstStyle/>
          <a:p>
            <a:r>
              <a:rPr lang="en-US" sz="1600" dirty="0"/>
              <a:t>Parametric prior</a:t>
            </a:r>
          </a:p>
        </p:txBody>
      </p:sp>
      <p:sp>
        <p:nvSpPr>
          <p:cNvPr id="9" name="TextBox 8">
            <a:extLst>
              <a:ext uri="{FF2B5EF4-FFF2-40B4-BE49-F238E27FC236}">
                <a16:creationId xmlns:a16="http://schemas.microsoft.com/office/drawing/2014/main" id="{149F72F6-1615-1241-AE72-0DEDB6DEB6A7}"/>
              </a:ext>
            </a:extLst>
          </p:cNvPr>
          <p:cNvSpPr txBox="1"/>
          <p:nvPr/>
        </p:nvSpPr>
        <p:spPr>
          <a:xfrm>
            <a:off x="2860981" y="3686548"/>
            <a:ext cx="942309" cy="338554"/>
          </a:xfrm>
          <a:prstGeom prst="rect">
            <a:avLst/>
          </a:prstGeom>
          <a:noFill/>
        </p:spPr>
        <p:txBody>
          <a:bodyPr wrap="none" rtlCol="0">
            <a:spAutoFit/>
          </a:bodyPr>
          <a:lstStyle/>
          <a:p>
            <a:r>
              <a:rPr lang="en-US" sz="1600" dirty="0"/>
              <a:t>Posterior</a:t>
            </a:r>
          </a:p>
        </p:txBody>
      </p:sp>
    </p:spTree>
    <p:extLst>
      <p:ext uri="{BB962C8B-B14F-4D97-AF65-F5344CB8AC3E}">
        <p14:creationId xmlns:p14="http://schemas.microsoft.com/office/powerpoint/2010/main" val="2013675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5D324-78DD-C549-8F8C-5A981B56DE96}"/>
              </a:ext>
            </a:extLst>
          </p:cNvPr>
          <p:cNvSpPr>
            <a:spLocks noGrp="1"/>
          </p:cNvSpPr>
          <p:nvPr>
            <p:ph type="title"/>
          </p:nvPr>
        </p:nvSpPr>
        <p:spPr>
          <a:xfrm>
            <a:off x="112835" y="-3742"/>
            <a:ext cx="7886700" cy="1325563"/>
          </a:xfrm>
        </p:spPr>
        <p:txBody>
          <a:bodyPr/>
          <a:lstStyle/>
          <a:p>
            <a:r>
              <a:rPr lang="en-US" b="1" dirty="0">
                <a:solidFill>
                  <a:srgbClr val="C00000"/>
                </a:solidFill>
              </a:rPr>
              <a:t>Frequentist vs Bayesian Inference</a:t>
            </a:r>
          </a:p>
        </p:txBody>
      </p:sp>
      <p:sp>
        <p:nvSpPr>
          <p:cNvPr id="3" name="Content Placeholder 2">
            <a:extLst>
              <a:ext uri="{FF2B5EF4-FFF2-40B4-BE49-F238E27FC236}">
                <a16:creationId xmlns:a16="http://schemas.microsoft.com/office/drawing/2014/main" id="{9D7D83AF-3F67-184E-8375-25DE1503CB25}"/>
              </a:ext>
            </a:extLst>
          </p:cNvPr>
          <p:cNvSpPr>
            <a:spLocks noGrp="1"/>
          </p:cNvSpPr>
          <p:nvPr>
            <p:ph idx="1"/>
          </p:nvPr>
        </p:nvSpPr>
        <p:spPr>
          <a:xfrm>
            <a:off x="2152650" y="1398114"/>
            <a:ext cx="7886700" cy="4351338"/>
          </a:xfrm>
        </p:spPr>
        <p:txBody>
          <a:bodyPr/>
          <a:lstStyle/>
          <a:p>
            <a:r>
              <a:rPr lang="en-US" dirty="0"/>
              <a:t>Frequentist</a:t>
            </a:r>
          </a:p>
          <a:p>
            <a:pPr lvl="1"/>
            <a:r>
              <a:rPr lang="en-US" dirty="0"/>
              <a:t>Probability is interpreted as long run frequency. </a:t>
            </a:r>
          </a:p>
          <a:p>
            <a:pPr lvl="1"/>
            <a:r>
              <a:rPr lang="en-US" dirty="0"/>
              <a:t>The goal is to create procedures with long run guarantees.</a:t>
            </a:r>
          </a:p>
          <a:p>
            <a:pPr lvl="1"/>
            <a:r>
              <a:rPr lang="en-US" dirty="0"/>
              <a:t>Procedures are random while parameters are fixed and unknown</a:t>
            </a:r>
          </a:p>
          <a:p>
            <a:r>
              <a:rPr lang="en-US" dirty="0"/>
              <a:t>Bayesian</a:t>
            </a:r>
          </a:p>
          <a:p>
            <a:pPr lvl="1"/>
            <a:r>
              <a:rPr lang="en-US" dirty="0"/>
              <a:t>Probability is interpreted as a measure of subjective degree of belief</a:t>
            </a:r>
          </a:p>
          <a:p>
            <a:pPr lvl="1"/>
            <a:r>
              <a:rPr lang="en-US" dirty="0"/>
              <a:t>Everything is regarded as random </a:t>
            </a:r>
          </a:p>
          <a:p>
            <a:pPr lvl="1"/>
            <a:r>
              <a:rPr lang="en-US" dirty="0"/>
              <a:t>Goal is to quantify and analyze degrees of belief</a:t>
            </a:r>
          </a:p>
        </p:txBody>
      </p:sp>
      <p:sp>
        <p:nvSpPr>
          <p:cNvPr id="4" name="TextBox 3">
            <a:extLst>
              <a:ext uri="{FF2B5EF4-FFF2-40B4-BE49-F238E27FC236}">
                <a16:creationId xmlns:a16="http://schemas.microsoft.com/office/drawing/2014/main" id="{DF0BD529-BB43-784F-9164-75A0C5C1EC6B}"/>
              </a:ext>
            </a:extLst>
          </p:cNvPr>
          <p:cNvSpPr txBox="1"/>
          <p:nvPr/>
        </p:nvSpPr>
        <p:spPr>
          <a:xfrm>
            <a:off x="7328560" y="5902037"/>
            <a:ext cx="3339440" cy="369332"/>
          </a:xfrm>
          <a:prstGeom prst="rect">
            <a:avLst/>
          </a:prstGeom>
          <a:noFill/>
        </p:spPr>
        <p:txBody>
          <a:bodyPr wrap="none" rtlCol="0">
            <a:spAutoFit/>
          </a:bodyPr>
          <a:lstStyle/>
          <a:p>
            <a:r>
              <a:rPr lang="en-US" dirty="0"/>
              <a:t>Larry Wasserman –All of Statistics</a:t>
            </a:r>
          </a:p>
        </p:txBody>
      </p:sp>
    </p:spTree>
    <p:extLst>
      <p:ext uri="{BB962C8B-B14F-4D97-AF65-F5344CB8AC3E}">
        <p14:creationId xmlns:p14="http://schemas.microsoft.com/office/powerpoint/2010/main" val="30758327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22E51C-D415-5A42-94C0-67D23B534CF1}"/>
              </a:ext>
            </a:extLst>
          </p:cNvPr>
          <p:cNvPicPr>
            <a:picLocks noChangeAspect="1"/>
          </p:cNvPicPr>
          <p:nvPr/>
        </p:nvPicPr>
        <p:blipFill>
          <a:blip r:embed="rId2"/>
          <a:stretch>
            <a:fillRect/>
          </a:stretch>
        </p:blipFill>
        <p:spPr>
          <a:xfrm>
            <a:off x="1524000" y="1"/>
            <a:ext cx="9144000" cy="6363433"/>
          </a:xfrm>
          <a:prstGeom prst="rect">
            <a:avLst/>
          </a:prstGeom>
        </p:spPr>
      </p:pic>
    </p:spTree>
    <p:extLst>
      <p:ext uri="{BB962C8B-B14F-4D97-AF65-F5344CB8AC3E}">
        <p14:creationId xmlns:p14="http://schemas.microsoft.com/office/powerpoint/2010/main" val="11111482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AA48EC-7441-2940-9F38-F3FA202C3D6F}"/>
              </a:ext>
            </a:extLst>
          </p:cNvPr>
          <p:cNvPicPr>
            <a:picLocks noChangeAspect="1"/>
          </p:cNvPicPr>
          <p:nvPr/>
        </p:nvPicPr>
        <p:blipFill>
          <a:blip r:embed="rId2"/>
          <a:stretch>
            <a:fillRect/>
          </a:stretch>
        </p:blipFill>
        <p:spPr>
          <a:xfrm>
            <a:off x="1524000" y="1"/>
            <a:ext cx="9144000" cy="6363433"/>
          </a:xfrm>
          <a:prstGeom prst="rect">
            <a:avLst/>
          </a:prstGeom>
        </p:spPr>
      </p:pic>
    </p:spTree>
    <p:extLst>
      <p:ext uri="{BB962C8B-B14F-4D97-AF65-F5344CB8AC3E}">
        <p14:creationId xmlns:p14="http://schemas.microsoft.com/office/powerpoint/2010/main" val="34459455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EF7B9-2EF6-3E49-B3C7-84DF56A04380}"/>
              </a:ext>
            </a:extLst>
          </p:cNvPr>
          <p:cNvSpPr>
            <a:spLocks noGrp="1"/>
          </p:cNvSpPr>
          <p:nvPr>
            <p:ph type="title"/>
          </p:nvPr>
        </p:nvSpPr>
        <p:spPr>
          <a:xfrm>
            <a:off x="159727" y="79716"/>
            <a:ext cx="7886700" cy="1325563"/>
          </a:xfrm>
        </p:spPr>
        <p:txBody>
          <a:bodyPr/>
          <a:lstStyle/>
          <a:p>
            <a:r>
              <a:rPr lang="en-US" b="1" dirty="0">
                <a:solidFill>
                  <a:srgbClr val="C00000"/>
                </a:solidFill>
              </a:rPr>
              <a:t>Example: Poisson-Gamma</a:t>
            </a:r>
          </a:p>
        </p:txBody>
      </p:sp>
      <p:sp>
        <p:nvSpPr>
          <p:cNvPr id="3" name="Content Placeholder 2">
            <a:extLst>
              <a:ext uri="{FF2B5EF4-FFF2-40B4-BE49-F238E27FC236}">
                <a16:creationId xmlns:a16="http://schemas.microsoft.com/office/drawing/2014/main" id="{64019613-CC86-2B44-9C92-E52A4657EE74}"/>
              </a:ext>
            </a:extLst>
          </p:cNvPr>
          <p:cNvSpPr>
            <a:spLocks noGrp="1"/>
          </p:cNvSpPr>
          <p:nvPr>
            <p:ph idx="1"/>
          </p:nvPr>
        </p:nvSpPr>
        <p:spPr>
          <a:xfrm>
            <a:off x="2152650" y="1113106"/>
            <a:ext cx="7886700" cy="4351338"/>
          </a:xfrm>
        </p:spPr>
        <p:txBody>
          <a:bodyPr>
            <a:normAutofit/>
          </a:bodyPr>
          <a:lstStyle/>
          <a:p>
            <a:r>
              <a:rPr lang="en-US" sz="2400" dirty="0"/>
              <a:t>Suppose your observations are a realization from a Poisson distribution with parameter </a:t>
            </a:r>
            <a:r>
              <a:rPr lang="en-US" sz="2400" dirty="0">
                <a:latin typeface="Symbol" pitchFamily="2" charset="2"/>
              </a:rPr>
              <a:t>l</a:t>
            </a:r>
            <a:r>
              <a:rPr lang="en-US" sz="2400" dirty="0"/>
              <a:t> =1</a:t>
            </a:r>
          </a:p>
          <a:p>
            <a:r>
              <a:rPr lang="en-US" sz="2400" dirty="0"/>
              <a:t>You don’t know that </a:t>
            </a:r>
            <a:r>
              <a:rPr lang="en-US" sz="2400" dirty="0">
                <a:latin typeface="Symbol" pitchFamily="2" charset="2"/>
              </a:rPr>
              <a:t>l</a:t>
            </a:r>
            <a:r>
              <a:rPr lang="en-US" sz="2400" dirty="0"/>
              <a:t> =1</a:t>
            </a:r>
          </a:p>
          <a:p>
            <a:r>
              <a:rPr lang="en-US" sz="2400" dirty="0"/>
              <a:t>You have a prior belief that  </a:t>
            </a:r>
            <a:r>
              <a:rPr lang="en-US" sz="2400" dirty="0">
                <a:latin typeface="Symbol" pitchFamily="2" charset="2"/>
              </a:rPr>
              <a:t>l</a:t>
            </a:r>
            <a:r>
              <a:rPr lang="en-US" sz="2400" dirty="0"/>
              <a:t>  may behave as a Gamma(.1,1) </a:t>
            </a:r>
          </a:p>
        </p:txBody>
      </p:sp>
      <p:pic>
        <p:nvPicPr>
          <p:cNvPr id="10" name="Picture 9">
            <a:extLst>
              <a:ext uri="{FF2B5EF4-FFF2-40B4-BE49-F238E27FC236}">
                <a16:creationId xmlns:a16="http://schemas.microsoft.com/office/drawing/2014/main" id="{1FC1D440-ECB4-AA45-AD8C-0314E9A4A518}"/>
              </a:ext>
            </a:extLst>
          </p:cNvPr>
          <p:cNvPicPr>
            <a:picLocks noChangeAspect="1"/>
          </p:cNvPicPr>
          <p:nvPr/>
        </p:nvPicPr>
        <p:blipFill>
          <a:blip r:embed="rId2"/>
          <a:stretch>
            <a:fillRect/>
          </a:stretch>
        </p:blipFill>
        <p:spPr>
          <a:xfrm>
            <a:off x="3454400" y="3155950"/>
            <a:ext cx="5283200" cy="546100"/>
          </a:xfrm>
          <a:prstGeom prst="rect">
            <a:avLst/>
          </a:prstGeom>
        </p:spPr>
      </p:pic>
      <p:pic>
        <p:nvPicPr>
          <p:cNvPr id="12" name="Picture 11">
            <a:extLst>
              <a:ext uri="{FF2B5EF4-FFF2-40B4-BE49-F238E27FC236}">
                <a16:creationId xmlns:a16="http://schemas.microsoft.com/office/drawing/2014/main" id="{F6BF10EB-9B20-FC46-B529-1997DD7E263F}"/>
              </a:ext>
            </a:extLst>
          </p:cNvPr>
          <p:cNvPicPr>
            <a:picLocks noChangeAspect="1"/>
          </p:cNvPicPr>
          <p:nvPr/>
        </p:nvPicPr>
        <p:blipFill>
          <a:blip r:embed="rId3"/>
          <a:stretch>
            <a:fillRect/>
          </a:stretch>
        </p:blipFill>
        <p:spPr>
          <a:xfrm>
            <a:off x="2210523" y="4024447"/>
            <a:ext cx="7594600" cy="558800"/>
          </a:xfrm>
          <a:prstGeom prst="rect">
            <a:avLst/>
          </a:prstGeom>
        </p:spPr>
      </p:pic>
      <p:pic>
        <p:nvPicPr>
          <p:cNvPr id="13" name="Picture 12">
            <a:extLst>
              <a:ext uri="{FF2B5EF4-FFF2-40B4-BE49-F238E27FC236}">
                <a16:creationId xmlns:a16="http://schemas.microsoft.com/office/drawing/2014/main" id="{70FC5D50-3DA8-144D-ADF0-D0EBBBC43F97}"/>
              </a:ext>
            </a:extLst>
          </p:cNvPr>
          <p:cNvPicPr>
            <a:picLocks noChangeAspect="1"/>
          </p:cNvPicPr>
          <p:nvPr/>
        </p:nvPicPr>
        <p:blipFill>
          <a:blip r:embed="rId4"/>
          <a:stretch>
            <a:fillRect/>
          </a:stretch>
        </p:blipFill>
        <p:spPr>
          <a:xfrm>
            <a:off x="3790950" y="5176837"/>
            <a:ext cx="4610100" cy="355600"/>
          </a:xfrm>
          <a:prstGeom prst="rect">
            <a:avLst/>
          </a:prstGeom>
        </p:spPr>
      </p:pic>
    </p:spTree>
    <p:extLst>
      <p:ext uri="{BB962C8B-B14F-4D97-AF65-F5344CB8AC3E}">
        <p14:creationId xmlns:p14="http://schemas.microsoft.com/office/powerpoint/2010/main" val="1713169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51CF67-500D-A648-B5D6-8C0E00C6E857}"/>
              </a:ext>
            </a:extLst>
          </p:cNvPr>
          <p:cNvPicPr>
            <a:picLocks noChangeAspect="1"/>
          </p:cNvPicPr>
          <p:nvPr/>
        </p:nvPicPr>
        <p:blipFill>
          <a:blip r:embed="rId2"/>
          <a:stretch>
            <a:fillRect/>
          </a:stretch>
        </p:blipFill>
        <p:spPr>
          <a:xfrm>
            <a:off x="185645" y="1873206"/>
            <a:ext cx="8250283" cy="738121"/>
          </a:xfrm>
          <a:prstGeom prst="rect">
            <a:avLst/>
          </a:prstGeom>
        </p:spPr>
      </p:pic>
      <p:pic>
        <p:nvPicPr>
          <p:cNvPr id="6" name="Picture 5">
            <a:extLst>
              <a:ext uri="{FF2B5EF4-FFF2-40B4-BE49-F238E27FC236}">
                <a16:creationId xmlns:a16="http://schemas.microsoft.com/office/drawing/2014/main" id="{7DF15054-6B07-B544-8B0F-AAC1EF55523C}"/>
              </a:ext>
            </a:extLst>
          </p:cNvPr>
          <p:cNvPicPr>
            <a:picLocks noChangeAspect="1"/>
          </p:cNvPicPr>
          <p:nvPr/>
        </p:nvPicPr>
        <p:blipFill rotWithShape="1">
          <a:blip r:embed="rId3"/>
          <a:srcRect b="74609"/>
          <a:stretch/>
        </p:blipFill>
        <p:spPr>
          <a:xfrm>
            <a:off x="185645" y="2611327"/>
            <a:ext cx="7107227" cy="1635346"/>
          </a:xfrm>
          <a:prstGeom prst="rect">
            <a:avLst/>
          </a:prstGeom>
        </p:spPr>
      </p:pic>
      <p:pic>
        <p:nvPicPr>
          <p:cNvPr id="3" name="Picture 2">
            <a:extLst>
              <a:ext uri="{FF2B5EF4-FFF2-40B4-BE49-F238E27FC236}">
                <a16:creationId xmlns:a16="http://schemas.microsoft.com/office/drawing/2014/main" id="{D71793F3-AE8A-3B26-47A7-9C5D41439286}"/>
              </a:ext>
            </a:extLst>
          </p:cNvPr>
          <p:cNvPicPr>
            <a:picLocks noChangeAspect="1"/>
          </p:cNvPicPr>
          <p:nvPr/>
        </p:nvPicPr>
        <p:blipFill rotWithShape="1">
          <a:blip r:embed="rId3"/>
          <a:srcRect t="25909"/>
          <a:stretch/>
        </p:blipFill>
        <p:spPr>
          <a:xfrm>
            <a:off x="6499763" y="1442166"/>
            <a:ext cx="5506592" cy="3697221"/>
          </a:xfrm>
          <a:prstGeom prst="rect">
            <a:avLst/>
          </a:prstGeom>
        </p:spPr>
      </p:pic>
      <p:sp>
        <p:nvSpPr>
          <p:cNvPr id="8" name="Title 1">
            <a:extLst>
              <a:ext uri="{FF2B5EF4-FFF2-40B4-BE49-F238E27FC236}">
                <a16:creationId xmlns:a16="http://schemas.microsoft.com/office/drawing/2014/main" id="{08A70945-330E-A082-E399-310DED3207F5}"/>
              </a:ext>
            </a:extLst>
          </p:cNvPr>
          <p:cNvSpPr>
            <a:spLocks noGrp="1"/>
          </p:cNvSpPr>
          <p:nvPr>
            <p:ph type="title"/>
          </p:nvPr>
        </p:nvSpPr>
        <p:spPr>
          <a:xfrm>
            <a:off x="159727" y="79716"/>
            <a:ext cx="7886700" cy="1325563"/>
          </a:xfrm>
        </p:spPr>
        <p:txBody>
          <a:bodyPr/>
          <a:lstStyle/>
          <a:p>
            <a:r>
              <a:rPr lang="en-US" b="1" dirty="0">
                <a:solidFill>
                  <a:srgbClr val="C00000"/>
                </a:solidFill>
              </a:rPr>
              <a:t>Example: Poisson-Gamma</a:t>
            </a:r>
          </a:p>
        </p:txBody>
      </p:sp>
    </p:spTree>
    <p:extLst>
      <p:ext uri="{BB962C8B-B14F-4D97-AF65-F5344CB8AC3E}">
        <p14:creationId xmlns:p14="http://schemas.microsoft.com/office/powerpoint/2010/main" val="2694241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B5B30A-8275-4C46-9A54-D39E9E2BE8E2}"/>
              </a:ext>
            </a:extLst>
          </p:cNvPr>
          <p:cNvPicPr>
            <a:picLocks noChangeAspect="1"/>
          </p:cNvPicPr>
          <p:nvPr/>
        </p:nvPicPr>
        <p:blipFill>
          <a:blip r:embed="rId2"/>
          <a:stretch>
            <a:fillRect/>
          </a:stretch>
        </p:blipFill>
        <p:spPr>
          <a:xfrm>
            <a:off x="2093274" y="1251302"/>
            <a:ext cx="7338951" cy="2426746"/>
          </a:xfrm>
          <a:prstGeom prst="rect">
            <a:avLst/>
          </a:prstGeom>
        </p:spPr>
      </p:pic>
      <p:sp>
        <p:nvSpPr>
          <p:cNvPr id="6" name="TextBox 5">
            <a:extLst>
              <a:ext uri="{FF2B5EF4-FFF2-40B4-BE49-F238E27FC236}">
                <a16:creationId xmlns:a16="http://schemas.microsoft.com/office/drawing/2014/main" id="{503E42FA-2DC9-DD43-960B-566CC74E6DEE}"/>
              </a:ext>
            </a:extLst>
          </p:cNvPr>
          <p:cNvSpPr txBox="1"/>
          <p:nvPr/>
        </p:nvSpPr>
        <p:spPr>
          <a:xfrm>
            <a:off x="5632120" y="3493382"/>
            <a:ext cx="1590179" cy="338554"/>
          </a:xfrm>
          <a:prstGeom prst="rect">
            <a:avLst/>
          </a:prstGeom>
          <a:noFill/>
        </p:spPr>
        <p:txBody>
          <a:bodyPr wrap="none" rtlCol="0">
            <a:spAutoFit/>
          </a:bodyPr>
          <a:lstStyle/>
          <a:p>
            <a:r>
              <a:rPr lang="en-US" sz="1600" dirty="0"/>
              <a:t>Birth-death prior</a:t>
            </a:r>
          </a:p>
        </p:txBody>
      </p:sp>
      <p:sp>
        <p:nvSpPr>
          <p:cNvPr id="7" name="TextBox 6">
            <a:extLst>
              <a:ext uri="{FF2B5EF4-FFF2-40B4-BE49-F238E27FC236}">
                <a16:creationId xmlns:a16="http://schemas.microsoft.com/office/drawing/2014/main" id="{9626B48B-ED00-7F4E-8ABE-AF74B2CC09FC}"/>
              </a:ext>
            </a:extLst>
          </p:cNvPr>
          <p:cNvSpPr txBox="1"/>
          <p:nvPr/>
        </p:nvSpPr>
        <p:spPr>
          <a:xfrm>
            <a:off x="7411209" y="3508771"/>
            <a:ext cx="3097707" cy="338554"/>
          </a:xfrm>
          <a:prstGeom prst="rect">
            <a:avLst/>
          </a:prstGeom>
          <a:noFill/>
        </p:spPr>
        <p:txBody>
          <a:bodyPr wrap="none" rtlCol="0">
            <a:spAutoFit/>
          </a:bodyPr>
          <a:lstStyle/>
          <a:p>
            <a:r>
              <a:rPr lang="en-US" sz="1600" dirty="0"/>
              <a:t>Piece-wise constant (deterministic)</a:t>
            </a:r>
          </a:p>
        </p:txBody>
      </p:sp>
      <p:sp>
        <p:nvSpPr>
          <p:cNvPr id="8" name="TextBox 7">
            <a:extLst>
              <a:ext uri="{FF2B5EF4-FFF2-40B4-BE49-F238E27FC236}">
                <a16:creationId xmlns:a16="http://schemas.microsoft.com/office/drawing/2014/main" id="{75C5C974-5C7A-7749-8709-E76C1EB53924}"/>
              </a:ext>
            </a:extLst>
          </p:cNvPr>
          <p:cNvSpPr txBox="1"/>
          <p:nvPr/>
        </p:nvSpPr>
        <p:spPr>
          <a:xfrm>
            <a:off x="7411208" y="3721754"/>
            <a:ext cx="1542282" cy="338554"/>
          </a:xfrm>
          <a:prstGeom prst="rect">
            <a:avLst/>
          </a:prstGeom>
          <a:noFill/>
        </p:spPr>
        <p:txBody>
          <a:bodyPr wrap="none" rtlCol="0">
            <a:spAutoFit/>
          </a:bodyPr>
          <a:lstStyle/>
          <a:p>
            <a:r>
              <a:rPr lang="en-US" sz="1600" dirty="0"/>
              <a:t>Parametric prior</a:t>
            </a:r>
          </a:p>
        </p:txBody>
      </p:sp>
      <p:sp>
        <p:nvSpPr>
          <p:cNvPr id="9" name="TextBox 8">
            <a:extLst>
              <a:ext uri="{FF2B5EF4-FFF2-40B4-BE49-F238E27FC236}">
                <a16:creationId xmlns:a16="http://schemas.microsoft.com/office/drawing/2014/main" id="{149F72F6-1615-1241-AE72-0DEDB6DEB6A7}"/>
              </a:ext>
            </a:extLst>
          </p:cNvPr>
          <p:cNvSpPr txBox="1"/>
          <p:nvPr/>
        </p:nvSpPr>
        <p:spPr>
          <a:xfrm>
            <a:off x="2801604" y="3247161"/>
            <a:ext cx="942309" cy="338554"/>
          </a:xfrm>
          <a:prstGeom prst="rect">
            <a:avLst/>
          </a:prstGeom>
          <a:noFill/>
        </p:spPr>
        <p:txBody>
          <a:bodyPr wrap="none" rtlCol="0">
            <a:spAutoFit/>
          </a:bodyPr>
          <a:lstStyle/>
          <a:p>
            <a:r>
              <a:rPr lang="en-US" sz="1600" dirty="0"/>
              <a:t>Posterior</a:t>
            </a:r>
          </a:p>
        </p:txBody>
      </p:sp>
      <p:sp>
        <p:nvSpPr>
          <p:cNvPr id="10" name="Title 1">
            <a:extLst>
              <a:ext uri="{FF2B5EF4-FFF2-40B4-BE49-F238E27FC236}">
                <a16:creationId xmlns:a16="http://schemas.microsoft.com/office/drawing/2014/main" id="{30A661FF-EAC9-C368-CC91-2E425CEEE8FF}"/>
              </a:ext>
            </a:extLst>
          </p:cNvPr>
          <p:cNvSpPr>
            <a:spLocks noGrp="1"/>
          </p:cNvSpPr>
          <p:nvPr>
            <p:ph type="title"/>
          </p:nvPr>
        </p:nvSpPr>
        <p:spPr>
          <a:xfrm>
            <a:off x="241300" y="-7261"/>
            <a:ext cx="11391900" cy="1325563"/>
          </a:xfrm>
        </p:spPr>
        <p:txBody>
          <a:bodyPr/>
          <a:lstStyle/>
          <a:p>
            <a:r>
              <a:rPr lang="en-US" b="1" dirty="0">
                <a:solidFill>
                  <a:srgbClr val="C00000"/>
                </a:solidFill>
              </a:rPr>
              <a:t>Bayesian Evolutionary Analysis by Sampling Trees</a:t>
            </a:r>
          </a:p>
        </p:txBody>
      </p:sp>
    </p:spTree>
    <p:extLst>
      <p:ext uri="{BB962C8B-B14F-4D97-AF65-F5344CB8AC3E}">
        <p14:creationId xmlns:p14="http://schemas.microsoft.com/office/powerpoint/2010/main" val="3192427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CE8E9E8-7806-6E49-8996-BE9B932DD0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3216" y="1975851"/>
            <a:ext cx="5045568" cy="2841832"/>
          </a:xfrm>
          <a:prstGeom prst="rect">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ADEA11B3-D673-194E-BC88-619325EEB1A9}"/>
              </a:ext>
            </a:extLst>
          </p:cNvPr>
          <p:cNvSpPr txBox="1">
            <a:spLocks/>
          </p:cNvSpPr>
          <p:nvPr/>
        </p:nvSpPr>
        <p:spPr>
          <a:xfrm>
            <a:off x="271462" y="222535"/>
            <a:ext cx="11182661" cy="6864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C00000"/>
                </a:solidFill>
                <a:latin typeface="Arial" panose="020B0604020202020204" pitchFamily="34" charset="0"/>
                <a:cs typeface="Arial" panose="020B0604020202020204" pitchFamily="34" charset="0"/>
              </a:rPr>
              <a:t>Molecular Surveillance of Infectious Diseases</a:t>
            </a:r>
          </a:p>
        </p:txBody>
      </p:sp>
      <p:sp>
        <p:nvSpPr>
          <p:cNvPr id="3" name="TextBox 2">
            <a:extLst>
              <a:ext uri="{FF2B5EF4-FFF2-40B4-BE49-F238E27FC236}">
                <a16:creationId xmlns:a16="http://schemas.microsoft.com/office/drawing/2014/main" id="{9F148DC5-2651-F84B-BBF5-A329BD3ED425}"/>
              </a:ext>
            </a:extLst>
          </p:cNvPr>
          <p:cNvSpPr txBox="1"/>
          <p:nvPr/>
        </p:nvSpPr>
        <p:spPr>
          <a:xfrm>
            <a:off x="3436443" y="4817683"/>
            <a:ext cx="6290504" cy="215444"/>
          </a:xfrm>
          <a:prstGeom prst="rect">
            <a:avLst/>
          </a:prstGeom>
          <a:noFill/>
        </p:spPr>
        <p:txBody>
          <a:bodyPr wrap="square" rtlCol="0">
            <a:spAutoFit/>
          </a:bodyPr>
          <a:lstStyle/>
          <a:p>
            <a:r>
              <a:rPr lang="en-US" sz="800" dirty="0"/>
              <a:t>Figure credit: https://</a:t>
            </a:r>
            <a:r>
              <a:rPr lang="en-US" sz="800" dirty="0" err="1"/>
              <a:t>www.sciencenewsforstudents.org</a:t>
            </a:r>
            <a:r>
              <a:rPr lang="en-US" sz="800" dirty="0"/>
              <a:t>/article/who-calls-covid-19-a-global-pandemic</a:t>
            </a:r>
          </a:p>
        </p:txBody>
      </p:sp>
      <p:sp>
        <p:nvSpPr>
          <p:cNvPr id="5" name="TextBox 4">
            <a:extLst>
              <a:ext uri="{FF2B5EF4-FFF2-40B4-BE49-F238E27FC236}">
                <a16:creationId xmlns:a16="http://schemas.microsoft.com/office/drawing/2014/main" id="{99EE9666-5DA9-5546-B102-960AB31ECBD1}"/>
              </a:ext>
            </a:extLst>
          </p:cNvPr>
          <p:cNvSpPr txBox="1"/>
          <p:nvPr/>
        </p:nvSpPr>
        <p:spPr>
          <a:xfrm>
            <a:off x="475939" y="818971"/>
            <a:ext cx="11384848" cy="1569660"/>
          </a:xfrm>
          <a:prstGeom prst="rect">
            <a:avLst/>
          </a:prstGeom>
          <a:noFill/>
        </p:spPr>
        <p:txBody>
          <a:bodyPr wrap="none" rtlCol="0">
            <a:spAutoFit/>
          </a:bodyPr>
          <a:lstStyle/>
          <a:p>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Instrumental in tracking the spread and evolution of the virus during a pandemic</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9AFF6E6-718E-AB41-8CAB-151079CE530C}"/>
              </a:ext>
            </a:extLst>
          </p:cNvPr>
          <p:cNvSpPr txBox="1"/>
          <p:nvPr/>
        </p:nvSpPr>
        <p:spPr>
          <a:xfrm>
            <a:off x="475939" y="4817683"/>
            <a:ext cx="11182661" cy="2677656"/>
          </a:xfrm>
          <a:prstGeom prst="rect">
            <a:avLst/>
          </a:prstGeom>
          <a:noFill/>
        </p:spPr>
        <p:txBody>
          <a:bodyPr wrap="square" rtlCol="0">
            <a:spAutoFit/>
          </a:bodyPr>
          <a:lstStyle/>
          <a:p>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Provides insights into the </a:t>
            </a:r>
            <a:r>
              <a:rPr lang="en-US" sz="2400" u="sng" dirty="0">
                <a:latin typeface="Arial" panose="020B0604020202020204" pitchFamily="34" charset="0"/>
                <a:cs typeface="Arial" panose="020B0604020202020204" pitchFamily="34" charset="0"/>
              </a:rPr>
              <a:t>origin</a:t>
            </a:r>
            <a:r>
              <a:rPr lang="en-US" sz="2400" dirty="0">
                <a:latin typeface="Arial" panose="020B0604020202020204" pitchFamily="34" charset="0"/>
                <a:cs typeface="Arial" panose="020B0604020202020204" pitchFamily="34" charset="0"/>
              </a:rPr>
              <a:t> of the virus, its evolutionary </a:t>
            </a:r>
            <a:r>
              <a:rPr lang="en-US" sz="2400" u="sng" dirty="0">
                <a:latin typeface="Arial" panose="020B0604020202020204" pitchFamily="34" charset="0"/>
                <a:cs typeface="Arial" panose="020B0604020202020204" pitchFamily="34" charset="0"/>
              </a:rPr>
              <a:t>rate</a:t>
            </a:r>
            <a:r>
              <a:rPr lang="en-US" sz="2400" dirty="0">
                <a:latin typeface="Arial" panose="020B0604020202020204" pitchFamily="34" charset="0"/>
                <a:cs typeface="Arial" panose="020B0604020202020204" pitchFamily="34" charset="0"/>
              </a:rPr>
              <a:t>, the timing of </a:t>
            </a:r>
            <a:r>
              <a:rPr lang="en-US" sz="2400" u="sng" dirty="0">
                <a:latin typeface="Arial" panose="020B0604020202020204" pitchFamily="34" charset="0"/>
                <a:cs typeface="Arial" panose="020B0604020202020204" pitchFamily="34" charset="0"/>
              </a:rPr>
              <a:t>introductions,</a:t>
            </a:r>
            <a:r>
              <a:rPr lang="en-US" sz="2400" dirty="0">
                <a:latin typeface="Arial" panose="020B0604020202020204" pitchFamily="34" charset="0"/>
                <a:cs typeface="Arial" panose="020B0604020202020204" pitchFamily="34" charset="0"/>
              </a:rPr>
              <a:t> the patterns of </a:t>
            </a:r>
            <a:r>
              <a:rPr lang="en-US" sz="2400" u="sng" dirty="0">
                <a:latin typeface="Arial" panose="020B0604020202020204" pitchFamily="34" charset="0"/>
                <a:cs typeface="Arial" panose="020B0604020202020204" pitchFamily="34" charset="0"/>
              </a:rPr>
              <a:t>transmission</a:t>
            </a:r>
            <a:r>
              <a:rPr lang="en-US" sz="2400" dirty="0">
                <a:latin typeface="Arial" panose="020B0604020202020204" pitchFamily="34" charset="0"/>
                <a:cs typeface="Arial" panose="020B0604020202020204" pitchFamily="34" charset="0"/>
              </a:rPr>
              <a:t> and the rise of novel </a:t>
            </a:r>
            <a:r>
              <a:rPr lang="en-US" sz="2400" u="sng" dirty="0">
                <a:latin typeface="Arial" panose="020B0604020202020204" pitchFamily="34" charset="0"/>
                <a:cs typeface="Arial" panose="020B0604020202020204" pitchFamily="34" charset="0"/>
              </a:rPr>
              <a:t>variants</a:t>
            </a:r>
            <a:r>
              <a:rPr lang="en-US" sz="2400" dirty="0">
                <a:latin typeface="Arial" panose="020B0604020202020204" pitchFamily="34" charset="0"/>
                <a:cs typeface="Arial" panose="020B0604020202020204" pitchFamily="34" charset="0"/>
              </a:rPr>
              <a:t>.</a:t>
            </a:r>
            <a:endParaRPr lang="en-US" sz="2400" u="sng"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233708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5D324-78DD-C549-8F8C-5A981B56DE96}"/>
              </a:ext>
            </a:extLst>
          </p:cNvPr>
          <p:cNvSpPr>
            <a:spLocks noGrp="1"/>
          </p:cNvSpPr>
          <p:nvPr>
            <p:ph type="title"/>
          </p:nvPr>
        </p:nvSpPr>
        <p:spPr>
          <a:xfrm>
            <a:off x="241300" y="-7261"/>
            <a:ext cx="11391900" cy="1325563"/>
          </a:xfrm>
        </p:spPr>
        <p:txBody>
          <a:bodyPr/>
          <a:lstStyle/>
          <a:p>
            <a:r>
              <a:rPr lang="en-US" b="1" dirty="0">
                <a:solidFill>
                  <a:srgbClr val="C00000"/>
                </a:solidFill>
              </a:rPr>
              <a:t>Bayesian Evolutionary Analysis by Sampling Trees</a:t>
            </a:r>
          </a:p>
        </p:txBody>
      </p:sp>
      <p:pic>
        <p:nvPicPr>
          <p:cNvPr id="5" name="Picture 4">
            <a:extLst>
              <a:ext uri="{FF2B5EF4-FFF2-40B4-BE49-F238E27FC236}">
                <a16:creationId xmlns:a16="http://schemas.microsoft.com/office/drawing/2014/main" id="{5DB5B30A-8275-4C46-9A54-D39E9E2BE8E2}"/>
              </a:ext>
            </a:extLst>
          </p:cNvPr>
          <p:cNvPicPr>
            <a:picLocks noChangeAspect="1"/>
          </p:cNvPicPr>
          <p:nvPr/>
        </p:nvPicPr>
        <p:blipFill>
          <a:blip r:embed="rId2"/>
          <a:stretch>
            <a:fillRect/>
          </a:stretch>
        </p:blipFill>
        <p:spPr>
          <a:xfrm>
            <a:off x="2093274" y="1251302"/>
            <a:ext cx="7338951" cy="2426746"/>
          </a:xfrm>
          <a:prstGeom prst="rect">
            <a:avLst/>
          </a:prstGeom>
        </p:spPr>
      </p:pic>
      <p:sp>
        <p:nvSpPr>
          <p:cNvPr id="6" name="TextBox 5">
            <a:extLst>
              <a:ext uri="{FF2B5EF4-FFF2-40B4-BE49-F238E27FC236}">
                <a16:creationId xmlns:a16="http://schemas.microsoft.com/office/drawing/2014/main" id="{503E42FA-2DC9-DD43-960B-566CC74E6DEE}"/>
              </a:ext>
            </a:extLst>
          </p:cNvPr>
          <p:cNvSpPr txBox="1"/>
          <p:nvPr/>
        </p:nvSpPr>
        <p:spPr>
          <a:xfrm>
            <a:off x="5632120" y="3493382"/>
            <a:ext cx="1590179" cy="338554"/>
          </a:xfrm>
          <a:prstGeom prst="rect">
            <a:avLst/>
          </a:prstGeom>
          <a:noFill/>
        </p:spPr>
        <p:txBody>
          <a:bodyPr wrap="none" rtlCol="0">
            <a:spAutoFit/>
          </a:bodyPr>
          <a:lstStyle/>
          <a:p>
            <a:r>
              <a:rPr lang="en-US" sz="1600" dirty="0"/>
              <a:t>Birth-death prior</a:t>
            </a:r>
          </a:p>
        </p:txBody>
      </p:sp>
      <p:sp>
        <p:nvSpPr>
          <p:cNvPr id="7" name="TextBox 6">
            <a:extLst>
              <a:ext uri="{FF2B5EF4-FFF2-40B4-BE49-F238E27FC236}">
                <a16:creationId xmlns:a16="http://schemas.microsoft.com/office/drawing/2014/main" id="{9626B48B-ED00-7F4E-8ABE-AF74B2CC09FC}"/>
              </a:ext>
            </a:extLst>
          </p:cNvPr>
          <p:cNvSpPr txBox="1"/>
          <p:nvPr/>
        </p:nvSpPr>
        <p:spPr>
          <a:xfrm>
            <a:off x="7411209" y="3508771"/>
            <a:ext cx="3097707" cy="338554"/>
          </a:xfrm>
          <a:prstGeom prst="rect">
            <a:avLst/>
          </a:prstGeom>
          <a:noFill/>
        </p:spPr>
        <p:txBody>
          <a:bodyPr wrap="none" rtlCol="0">
            <a:spAutoFit/>
          </a:bodyPr>
          <a:lstStyle/>
          <a:p>
            <a:r>
              <a:rPr lang="en-US" sz="1600" dirty="0"/>
              <a:t>Piece-wise constant (deterministic)</a:t>
            </a:r>
          </a:p>
        </p:txBody>
      </p:sp>
      <p:sp>
        <p:nvSpPr>
          <p:cNvPr id="8" name="TextBox 7">
            <a:extLst>
              <a:ext uri="{FF2B5EF4-FFF2-40B4-BE49-F238E27FC236}">
                <a16:creationId xmlns:a16="http://schemas.microsoft.com/office/drawing/2014/main" id="{75C5C974-5C7A-7749-8709-E76C1EB53924}"/>
              </a:ext>
            </a:extLst>
          </p:cNvPr>
          <p:cNvSpPr txBox="1"/>
          <p:nvPr/>
        </p:nvSpPr>
        <p:spPr>
          <a:xfrm>
            <a:off x="7411208" y="3721754"/>
            <a:ext cx="1542282" cy="338554"/>
          </a:xfrm>
          <a:prstGeom prst="rect">
            <a:avLst/>
          </a:prstGeom>
          <a:noFill/>
        </p:spPr>
        <p:txBody>
          <a:bodyPr wrap="none" rtlCol="0">
            <a:spAutoFit/>
          </a:bodyPr>
          <a:lstStyle/>
          <a:p>
            <a:r>
              <a:rPr lang="en-US" sz="1600" dirty="0"/>
              <a:t>Parametric prior</a:t>
            </a:r>
          </a:p>
        </p:txBody>
      </p:sp>
      <p:sp>
        <p:nvSpPr>
          <p:cNvPr id="9" name="TextBox 8">
            <a:extLst>
              <a:ext uri="{FF2B5EF4-FFF2-40B4-BE49-F238E27FC236}">
                <a16:creationId xmlns:a16="http://schemas.microsoft.com/office/drawing/2014/main" id="{149F72F6-1615-1241-AE72-0DEDB6DEB6A7}"/>
              </a:ext>
            </a:extLst>
          </p:cNvPr>
          <p:cNvSpPr txBox="1"/>
          <p:nvPr/>
        </p:nvSpPr>
        <p:spPr>
          <a:xfrm>
            <a:off x="2801604" y="3247161"/>
            <a:ext cx="942309" cy="338554"/>
          </a:xfrm>
          <a:prstGeom prst="rect">
            <a:avLst/>
          </a:prstGeom>
          <a:noFill/>
        </p:spPr>
        <p:txBody>
          <a:bodyPr wrap="none" rtlCol="0">
            <a:spAutoFit/>
          </a:bodyPr>
          <a:lstStyle/>
          <a:p>
            <a:r>
              <a:rPr lang="en-US" sz="1600" dirty="0"/>
              <a:t>Posterior</a:t>
            </a:r>
          </a:p>
        </p:txBody>
      </p:sp>
      <p:pic>
        <p:nvPicPr>
          <p:cNvPr id="3" name="Picture 2">
            <a:extLst>
              <a:ext uri="{FF2B5EF4-FFF2-40B4-BE49-F238E27FC236}">
                <a16:creationId xmlns:a16="http://schemas.microsoft.com/office/drawing/2014/main" id="{2F93B044-3AB7-EB49-AA37-42D0824595FA}"/>
              </a:ext>
            </a:extLst>
          </p:cNvPr>
          <p:cNvPicPr>
            <a:picLocks noChangeAspect="1"/>
          </p:cNvPicPr>
          <p:nvPr/>
        </p:nvPicPr>
        <p:blipFill>
          <a:blip r:embed="rId3"/>
          <a:stretch>
            <a:fillRect/>
          </a:stretch>
        </p:blipFill>
        <p:spPr>
          <a:xfrm>
            <a:off x="3364675" y="4273829"/>
            <a:ext cx="4914900" cy="2082800"/>
          </a:xfrm>
          <a:prstGeom prst="rect">
            <a:avLst/>
          </a:prstGeom>
        </p:spPr>
      </p:pic>
      <p:sp>
        <p:nvSpPr>
          <p:cNvPr id="4" name="TextBox 3">
            <a:extLst>
              <a:ext uri="{FF2B5EF4-FFF2-40B4-BE49-F238E27FC236}">
                <a16:creationId xmlns:a16="http://schemas.microsoft.com/office/drawing/2014/main" id="{11A0F7C0-5AD2-6E48-B63B-8A72728586C4}"/>
              </a:ext>
            </a:extLst>
          </p:cNvPr>
          <p:cNvSpPr txBox="1"/>
          <p:nvPr/>
        </p:nvSpPr>
        <p:spPr>
          <a:xfrm>
            <a:off x="3918205" y="4530039"/>
            <a:ext cx="1844544" cy="369332"/>
          </a:xfrm>
          <a:prstGeom prst="rect">
            <a:avLst/>
          </a:prstGeom>
          <a:noFill/>
        </p:spPr>
        <p:txBody>
          <a:bodyPr wrap="none" rtlCol="0">
            <a:spAutoFit/>
          </a:bodyPr>
          <a:lstStyle/>
          <a:p>
            <a:r>
              <a:rPr lang="en-US" dirty="0"/>
              <a:t>Target of interest:</a:t>
            </a:r>
          </a:p>
        </p:txBody>
      </p:sp>
    </p:spTree>
    <p:extLst>
      <p:ext uri="{BB962C8B-B14F-4D97-AF65-F5344CB8AC3E}">
        <p14:creationId xmlns:p14="http://schemas.microsoft.com/office/powerpoint/2010/main" val="42687411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B5B30A-8275-4C46-9A54-D39E9E2BE8E2}"/>
              </a:ext>
            </a:extLst>
          </p:cNvPr>
          <p:cNvPicPr>
            <a:picLocks noChangeAspect="1"/>
          </p:cNvPicPr>
          <p:nvPr/>
        </p:nvPicPr>
        <p:blipFill rotWithShape="1">
          <a:blip r:embed="rId2"/>
          <a:srcRect b="36615"/>
          <a:stretch/>
        </p:blipFill>
        <p:spPr>
          <a:xfrm>
            <a:off x="2152650" y="1144985"/>
            <a:ext cx="7338951" cy="1538197"/>
          </a:xfrm>
          <a:prstGeom prst="rect">
            <a:avLst/>
          </a:prstGeom>
        </p:spPr>
      </p:pic>
      <p:pic>
        <p:nvPicPr>
          <p:cNvPr id="12" name="Picture 11">
            <a:extLst>
              <a:ext uri="{FF2B5EF4-FFF2-40B4-BE49-F238E27FC236}">
                <a16:creationId xmlns:a16="http://schemas.microsoft.com/office/drawing/2014/main" id="{6CB051C3-46F5-2742-8431-40F153246C18}"/>
              </a:ext>
            </a:extLst>
          </p:cNvPr>
          <p:cNvPicPr>
            <a:picLocks noChangeAspect="1"/>
          </p:cNvPicPr>
          <p:nvPr/>
        </p:nvPicPr>
        <p:blipFill>
          <a:blip r:embed="rId3"/>
          <a:stretch>
            <a:fillRect/>
          </a:stretch>
        </p:blipFill>
        <p:spPr>
          <a:xfrm>
            <a:off x="1878775" y="2684174"/>
            <a:ext cx="4356100" cy="1549400"/>
          </a:xfrm>
          <a:prstGeom prst="rect">
            <a:avLst/>
          </a:prstGeom>
        </p:spPr>
      </p:pic>
      <p:pic>
        <p:nvPicPr>
          <p:cNvPr id="13" name="Picture 12">
            <a:extLst>
              <a:ext uri="{FF2B5EF4-FFF2-40B4-BE49-F238E27FC236}">
                <a16:creationId xmlns:a16="http://schemas.microsoft.com/office/drawing/2014/main" id="{95238CB1-74C0-F04B-82B3-EB9F251F25DD}"/>
              </a:ext>
            </a:extLst>
          </p:cNvPr>
          <p:cNvPicPr>
            <a:picLocks noChangeAspect="1"/>
          </p:cNvPicPr>
          <p:nvPr/>
        </p:nvPicPr>
        <p:blipFill>
          <a:blip r:embed="rId3"/>
          <a:stretch>
            <a:fillRect/>
          </a:stretch>
        </p:blipFill>
        <p:spPr>
          <a:xfrm>
            <a:off x="1996813" y="2572302"/>
            <a:ext cx="4356100" cy="1549400"/>
          </a:xfrm>
          <a:prstGeom prst="rect">
            <a:avLst/>
          </a:prstGeom>
        </p:spPr>
      </p:pic>
      <p:pic>
        <p:nvPicPr>
          <p:cNvPr id="15" name="Picture 14">
            <a:extLst>
              <a:ext uri="{FF2B5EF4-FFF2-40B4-BE49-F238E27FC236}">
                <a16:creationId xmlns:a16="http://schemas.microsoft.com/office/drawing/2014/main" id="{497D353C-187E-1243-AF39-E5512988010A}"/>
              </a:ext>
            </a:extLst>
          </p:cNvPr>
          <p:cNvPicPr>
            <a:picLocks noChangeAspect="1"/>
          </p:cNvPicPr>
          <p:nvPr/>
        </p:nvPicPr>
        <p:blipFill rotWithShape="1">
          <a:blip r:embed="rId4"/>
          <a:srcRect b="6420"/>
          <a:stretch/>
        </p:blipFill>
        <p:spPr>
          <a:xfrm>
            <a:off x="1996813" y="4011815"/>
            <a:ext cx="4533900" cy="2246215"/>
          </a:xfrm>
          <a:prstGeom prst="rect">
            <a:avLst/>
          </a:prstGeom>
        </p:spPr>
      </p:pic>
      <p:pic>
        <p:nvPicPr>
          <p:cNvPr id="16" name="Picture 15">
            <a:extLst>
              <a:ext uri="{FF2B5EF4-FFF2-40B4-BE49-F238E27FC236}">
                <a16:creationId xmlns:a16="http://schemas.microsoft.com/office/drawing/2014/main" id="{091AAA83-DDF4-634A-A9A5-42F8451D5683}"/>
              </a:ext>
            </a:extLst>
          </p:cNvPr>
          <p:cNvPicPr>
            <a:picLocks noChangeAspect="1"/>
          </p:cNvPicPr>
          <p:nvPr/>
        </p:nvPicPr>
        <p:blipFill>
          <a:blip r:embed="rId5"/>
          <a:stretch>
            <a:fillRect/>
          </a:stretch>
        </p:blipFill>
        <p:spPr>
          <a:xfrm>
            <a:off x="6648751" y="4874633"/>
            <a:ext cx="3009900" cy="965200"/>
          </a:xfrm>
          <a:prstGeom prst="rect">
            <a:avLst/>
          </a:prstGeom>
          <a:solidFill>
            <a:schemeClr val="accent2"/>
          </a:solidFill>
          <a:ln w="57150">
            <a:solidFill>
              <a:srgbClr val="FF0000"/>
            </a:solidFill>
          </a:ln>
        </p:spPr>
      </p:pic>
      <p:sp>
        <p:nvSpPr>
          <p:cNvPr id="6" name="Title 1">
            <a:extLst>
              <a:ext uri="{FF2B5EF4-FFF2-40B4-BE49-F238E27FC236}">
                <a16:creationId xmlns:a16="http://schemas.microsoft.com/office/drawing/2014/main" id="{B9D07885-7C9F-C4AD-8EBA-6F6D10E0E5BF}"/>
              </a:ext>
            </a:extLst>
          </p:cNvPr>
          <p:cNvSpPr>
            <a:spLocks noGrp="1"/>
          </p:cNvSpPr>
          <p:nvPr>
            <p:ph type="title"/>
          </p:nvPr>
        </p:nvSpPr>
        <p:spPr>
          <a:xfrm>
            <a:off x="241300" y="-7261"/>
            <a:ext cx="11391900" cy="1325563"/>
          </a:xfrm>
        </p:spPr>
        <p:txBody>
          <a:bodyPr/>
          <a:lstStyle/>
          <a:p>
            <a:r>
              <a:rPr lang="en-US" b="1" dirty="0">
                <a:solidFill>
                  <a:srgbClr val="C00000"/>
                </a:solidFill>
              </a:rPr>
              <a:t>Bayesian Evolutionary Analysis by Sampling Trees</a:t>
            </a:r>
          </a:p>
        </p:txBody>
      </p:sp>
    </p:spTree>
    <p:extLst>
      <p:ext uri="{BB962C8B-B14F-4D97-AF65-F5344CB8AC3E}">
        <p14:creationId xmlns:p14="http://schemas.microsoft.com/office/powerpoint/2010/main" val="38411840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5D324-78DD-C549-8F8C-5A981B56DE96}"/>
              </a:ext>
            </a:extLst>
          </p:cNvPr>
          <p:cNvSpPr>
            <a:spLocks noGrp="1"/>
          </p:cNvSpPr>
          <p:nvPr>
            <p:ph type="title"/>
          </p:nvPr>
        </p:nvSpPr>
        <p:spPr>
          <a:xfrm>
            <a:off x="0" y="29978"/>
            <a:ext cx="7886700" cy="1325563"/>
          </a:xfrm>
        </p:spPr>
        <p:txBody>
          <a:bodyPr/>
          <a:lstStyle/>
          <a:p>
            <a:r>
              <a:rPr lang="en-US" b="1" dirty="0">
                <a:solidFill>
                  <a:srgbClr val="C00000"/>
                </a:solidFill>
              </a:rPr>
              <a:t>Markov Chain Monte Carlo </a:t>
            </a:r>
          </a:p>
        </p:txBody>
      </p:sp>
      <p:pic>
        <p:nvPicPr>
          <p:cNvPr id="4" name="Picture 3">
            <a:extLst>
              <a:ext uri="{FF2B5EF4-FFF2-40B4-BE49-F238E27FC236}">
                <a16:creationId xmlns:a16="http://schemas.microsoft.com/office/drawing/2014/main" id="{EC81FE62-CFD3-874F-AC4D-62D30F561826}"/>
              </a:ext>
            </a:extLst>
          </p:cNvPr>
          <p:cNvPicPr>
            <a:picLocks noChangeAspect="1"/>
          </p:cNvPicPr>
          <p:nvPr/>
        </p:nvPicPr>
        <p:blipFill>
          <a:blip r:embed="rId2"/>
          <a:stretch>
            <a:fillRect/>
          </a:stretch>
        </p:blipFill>
        <p:spPr>
          <a:xfrm>
            <a:off x="7395112" y="2082371"/>
            <a:ext cx="3109800" cy="2302060"/>
          </a:xfrm>
          <a:prstGeom prst="rect">
            <a:avLst/>
          </a:prstGeom>
        </p:spPr>
      </p:pic>
      <p:sp>
        <p:nvSpPr>
          <p:cNvPr id="12" name="Rectangle 11">
            <a:extLst>
              <a:ext uri="{FF2B5EF4-FFF2-40B4-BE49-F238E27FC236}">
                <a16:creationId xmlns:a16="http://schemas.microsoft.com/office/drawing/2014/main" id="{8D0EF389-1769-4649-9F91-0157BCD98AE4}"/>
              </a:ext>
            </a:extLst>
          </p:cNvPr>
          <p:cNvSpPr/>
          <p:nvPr/>
        </p:nvSpPr>
        <p:spPr>
          <a:xfrm>
            <a:off x="6524264" y="3125166"/>
            <a:ext cx="358815" cy="532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B4A7058-BF28-FC4B-8AD8-A0BE321D58B5}"/>
              </a:ext>
            </a:extLst>
          </p:cNvPr>
          <p:cNvSpPr txBox="1"/>
          <p:nvPr/>
        </p:nvSpPr>
        <p:spPr>
          <a:xfrm>
            <a:off x="7698951" y="5925186"/>
            <a:ext cx="2805961" cy="369332"/>
          </a:xfrm>
          <a:prstGeom prst="rect">
            <a:avLst/>
          </a:prstGeom>
          <a:noFill/>
        </p:spPr>
        <p:txBody>
          <a:bodyPr wrap="none" rtlCol="0">
            <a:spAutoFit/>
          </a:bodyPr>
          <a:lstStyle/>
          <a:p>
            <a:r>
              <a:rPr lang="en-US" dirty="0"/>
              <a:t>Marc </a:t>
            </a:r>
            <a:r>
              <a:rPr lang="en-US" dirty="0" err="1"/>
              <a:t>Suchard</a:t>
            </a:r>
            <a:r>
              <a:rPr lang="en-US" dirty="0"/>
              <a:t> – Past SISMID</a:t>
            </a:r>
          </a:p>
        </p:txBody>
      </p:sp>
      <p:pic>
        <p:nvPicPr>
          <p:cNvPr id="5" name="Picture 4">
            <a:extLst>
              <a:ext uri="{FF2B5EF4-FFF2-40B4-BE49-F238E27FC236}">
                <a16:creationId xmlns:a16="http://schemas.microsoft.com/office/drawing/2014/main" id="{428235AC-A62C-F7AB-84BB-57AF699AFD48}"/>
              </a:ext>
            </a:extLst>
          </p:cNvPr>
          <p:cNvPicPr>
            <a:picLocks noChangeAspect="1"/>
          </p:cNvPicPr>
          <p:nvPr/>
        </p:nvPicPr>
        <p:blipFill>
          <a:blip r:embed="rId3"/>
          <a:stretch>
            <a:fillRect/>
          </a:stretch>
        </p:blipFill>
        <p:spPr>
          <a:xfrm>
            <a:off x="1315109" y="1764104"/>
            <a:ext cx="5003629" cy="3786993"/>
          </a:xfrm>
          <a:prstGeom prst="rect">
            <a:avLst/>
          </a:prstGeom>
        </p:spPr>
      </p:pic>
    </p:spTree>
    <p:extLst>
      <p:ext uri="{BB962C8B-B14F-4D97-AF65-F5344CB8AC3E}">
        <p14:creationId xmlns:p14="http://schemas.microsoft.com/office/powerpoint/2010/main" val="26493150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B7E4EC-9AFB-5046-8AEC-1DBD679E1D65}"/>
              </a:ext>
            </a:extLst>
          </p:cNvPr>
          <p:cNvPicPr>
            <a:picLocks noChangeAspect="1"/>
          </p:cNvPicPr>
          <p:nvPr/>
        </p:nvPicPr>
        <p:blipFill>
          <a:blip r:embed="rId2"/>
          <a:stretch>
            <a:fillRect/>
          </a:stretch>
        </p:blipFill>
        <p:spPr>
          <a:xfrm>
            <a:off x="2431326" y="1172420"/>
            <a:ext cx="7213600" cy="4953000"/>
          </a:xfrm>
          <a:prstGeom prst="rect">
            <a:avLst/>
          </a:prstGeom>
        </p:spPr>
      </p:pic>
      <p:sp>
        <p:nvSpPr>
          <p:cNvPr id="3" name="Title 1">
            <a:extLst>
              <a:ext uri="{FF2B5EF4-FFF2-40B4-BE49-F238E27FC236}">
                <a16:creationId xmlns:a16="http://schemas.microsoft.com/office/drawing/2014/main" id="{41D22E0E-0463-774A-B9FC-90EC62720056}"/>
              </a:ext>
            </a:extLst>
          </p:cNvPr>
          <p:cNvSpPr txBox="1">
            <a:spLocks/>
          </p:cNvSpPr>
          <p:nvPr/>
        </p:nvSpPr>
        <p:spPr>
          <a:xfrm>
            <a:off x="137023" y="328965"/>
            <a:ext cx="78867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rPr>
              <a:t>Metropolis-Hastings Algorithm</a:t>
            </a:r>
          </a:p>
        </p:txBody>
      </p:sp>
      <p:sp>
        <p:nvSpPr>
          <p:cNvPr id="4" name="TextBox 3">
            <a:extLst>
              <a:ext uri="{FF2B5EF4-FFF2-40B4-BE49-F238E27FC236}">
                <a16:creationId xmlns:a16="http://schemas.microsoft.com/office/drawing/2014/main" id="{42B7C9B5-4DB4-1142-ADB2-DA2840E62917}"/>
              </a:ext>
            </a:extLst>
          </p:cNvPr>
          <p:cNvSpPr txBox="1"/>
          <p:nvPr/>
        </p:nvSpPr>
        <p:spPr>
          <a:xfrm>
            <a:off x="7698951" y="5936761"/>
            <a:ext cx="2805961" cy="369332"/>
          </a:xfrm>
          <a:prstGeom prst="rect">
            <a:avLst/>
          </a:prstGeom>
          <a:noFill/>
        </p:spPr>
        <p:txBody>
          <a:bodyPr wrap="none" rtlCol="0">
            <a:spAutoFit/>
          </a:bodyPr>
          <a:lstStyle/>
          <a:p>
            <a:r>
              <a:rPr lang="en-US" dirty="0"/>
              <a:t>Marc </a:t>
            </a:r>
            <a:r>
              <a:rPr lang="en-US" dirty="0" err="1"/>
              <a:t>Suchard</a:t>
            </a:r>
            <a:r>
              <a:rPr lang="en-US" dirty="0"/>
              <a:t> – Past SISMID</a:t>
            </a:r>
          </a:p>
        </p:txBody>
      </p:sp>
    </p:spTree>
    <p:extLst>
      <p:ext uri="{BB962C8B-B14F-4D97-AF65-F5344CB8AC3E}">
        <p14:creationId xmlns:p14="http://schemas.microsoft.com/office/powerpoint/2010/main" val="4271378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1D22E0E-0463-774A-B9FC-90EC62720056}"/>
              </a:ext>
            </a:extLst>
          </p:cNvPr>
          <p:cNvSpPr txBox="1">
            <a:spLocks/>
          </p:cNvSpPr>
          <p:nvPr/>
        </p:nvSpPr>
        <p:spPr>
          <a:xfrm>
            <a:off x="160468" y="203597"/>
            <a:ext cx="78867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rPr>
              <a:t>Metropolis-Hastings Algorithm</a:t>
            </a:r>
          </a:p>
        </p:txBody>
      </p:sp>
      <p:pic>
        <p:nvPicPr>
          <p:cNvPr id="5" name="Picture 4">
            <a:extLst>
              <a:ext uri="{FF2B5EF4-FFF2-40B4-BE49-F238E27FC236}">
                <a16:creationId xmlns:a16="http://schemas.microsoft.com/office/drawing/2014/main" id="{09E52D66-0851-E248-AF8E-C93EA2F7F388}"/>
              </a:ext>
            </a:extLst>
          </p:cNvPr>
          <p:cNvPicPr>
            <a:picLocks noChangeAspect="1"/>
          </p:cNvPicPr>
          <p:nvPr/>
        </p:nvPicPr>
        <p:blipFill>
          <a:blip r:embed="rId2"/>
          <a:stretch>
            <a:fillRect/>
          </a:stretch>
        </p:blipFill>
        <p:spPr>
          <a:xfrm>
            <a:off x="2209076" y="866379"/>
            <a:ext cx="7658100" cy="4991100"/>
          </a:xfrm>
          <a:prstGeom prst="rect">
            <a:avLst/>
          </a:prstGeom>
        </p:spPr>
      </p:pic>
      <p:sp>
        <p:nvSpPr>
          <p:cNvPr id="6" name="TextBox 5">
            <a:extLst>
              <a:ext uri="{FF2B5EF4-FFF2-40B4-BE49-F238E27FC236}">
                <a16:creationId xmlns:a16="http://schemas.microsoft.com/office/drawing/2014/main" id="{E37808E6-F7DB-3043-AEF1-491B4C501598}"/>
              </a:ext>
            </a:extLst>
          </p:cNvPr>
          <p:cNvSpPr txBox="1"/>
          <p:nvPr/>
        </p:nvSpPr>
        <p:spPr>
          <a:xfrm>
            <a:off x="7698951" y="6017677"/>
            <a:ext cx="2805961" cy="369332"/>
          </a:xfrm>
          <a:prstGeom prst="rect">
            <a:avLst/>
          </a:prstGeom>
          <a:noFill/>
        </p:spPr>
        <p:txBody>
          <a:bodyPr wrap="none" rtlCol="0">
            <a:spAutoFit/>
          </a:bodyPr>
          <a:lstStyle/>
          <a:p>
            <a:r>
              <a:rPr lang="en-US" dirty="0"/>
              <a:t>Marc </a:t>
            </a:r>
            <a:r>
              <a:rPr lang="en-US" dirty="0" err="1"/>
              <a:t>Suchard</a:t>
            </a:r>
            <a:r>
              <a:rPr lang="en-US" dirty="0"/>
              <a:t> – Past SISMID</a:t>
            </a:r>
          </a:p>
        </p:txBody>
      </p:sp>
    </p:spTree>
    <p:extLst>
      <p:ext uri="{BB962C8B-B14F-4D97-AF65-F5344CB8AC3E}">
        <p14:creationId xmlns:p14="http://schemas.microsoft.com/office/powerpoint/2010/main" val="934185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1D22E0E-0463-774A-B9FC-90EC62720056}"/>
              </a:ext>
            </a:extLst>
          </p:cNvPr>
          <p:cNvSpPr txBox="1">
            <a:spLocks/>
          </p:cNvSpPr>
          <p:nvPr/>
        </p:nvSpPr>
        <p:spPr>
          <a:xfrm>
            <a:off x="277699" y="270668"/>
            <a:ext cx="78867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rPr>
              <a:t>Transition kernels</a:t>
            </a:r>
          </a:p>
        </p:txBody>
      </p:sp>
      <p:sp>
        <p:nvSpPr>
          <p:cNvPr id="6" name="TextBox 5">
            <a:extLst>
              <a:ext uri="{FF2B5EF4-FFF2-40B4-BE49-F238E27FC236}">
                <a16:creationId xmlns:a16="http://schemas.microsoft.com/office/drawing/2014/main" id="{E37808E6-F7DB-3043-AEF1-491B4C501598}"/>
              </a:ext>
            </a:extLst>
          </p:cNvPr>
          <p:cNvSpPr txBox="1"/>
          <p:nvPr/>
        </p:nvSpPr>
        <p:spPr>
          <a:xfrm>
            <a:off x="7698951" y="6017677"/>
            <a:ext cx="2805961" cy="369332"/>
          </a:xfrm>
          <a:prstGeom prst="rect">
            <a:avLst/>
          </a:prstGeom>
          <a:noFill/>
        </p:spPr>
        <p:txBody>
          <a:bodyPr wrap="none" rtlCol="0">
            <a:spAutoFit/>
          </a:bodyPr>
          <a:lstStyle/>
          <a:p>
            <a:r>
              <a:rPr lang="en-US" dirty="0"/>
              <a:t>Marc </a:t>
            </a:r>
            <a:r>
              <a:rPr lang="en-US" dirty="0" err="1"/>
              <a:t>Suchard</a:t>
            </a:r>
            <a:r>
              <a:rPr lang="en-US" dirty="0"/>
              <a:t> – Past SISMID</a:t>
            </a:r>
          </a:p>
        </p:txBody>
      </p:sp>
      <p:pic>
        <p:nvPicPr>
          <p:cNvPr id="2" name="Picture 1">
            <a:extLst>
              <a:ext uri="{FF2B5EF4-FFF2-40B4-BE49-F238E27FC236}">
                <a16:creationId xmlns:a16="http://schemas.microsoft.com/office/drawing/2014/main" id="{F0E0425E-1179-904A-B688-E95169F61A3C}"/>
              </a:ext>
            </a:extLst>
          </p:cNvPr>
          <p:cNvPicPr>
            <a:picLocks noChangeAspect="1"/>
          </p:cNvPicPr>
          <p:nvPr/>
        </p:nvPicPr>
        <p:blipFill>
          <a:blip r:embed="rId2"/>
          <a:stretch>
            <a:fillRect/>
          </a:stretch>
        </p:blipFill>
        <p:spPr>
          <a:xfrm>
            <a:off x="2266950" y="933450"/>
            <a:ext cx="7658100" cy="4991100"/>
          </a:xfrm>
          <a:prstGeom prst="rect">
            <a:avLst/>
          </a:prstGeom>
        </p:spPr>
      </p:pic>
    </p:spTree>
    <p:extLst>
      <p:ext uri="{BB962C8B-B14F-4D97-AF65-F5344CB8AC3E}">
        <p14:creationId xmlns:p14="http://schemas.microsoft.com/office/powerpoint/2010/main" val="22360648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A38990-2F1F-4943-BE01-68C8FB4ABAF8}"/>
              </a:ext>
            </a:extLst>
          </p:cNvPr>
          <p:cNvPicPr>
            <a:picLocks noChangeAspect="1"/>
          </p:cNvPicPr>
          <p:nvPr/>
        </p:nvPicPr>
        <p:blipFill>
          <a:blip r:embed="rId2"/>
          <a:stretch>
            <a:fillRect/>
          </a:stretch>
        </p:blipFill>
        <p:spPr>
          <a:xfrm>
            <a:off x="2266950" y="933450"/>
            <a:ext cx="7658100" cy="4991100"/>
          </a:xfrm>
          <a:prstGeom prst="rect">
            <a:avLst/>
          </a:prstGeom>
        </p:spPr>
      </p:pic>
      <p:sp>
        <p:nvSpPr>
          <p:cNvPr id="3" name="Title 1">
            <a:extLst>
              <a:ext uri="{FF2B5EF4-FFF2-40B4-BE49-F238E27FC236}">
                <a16:creationId xmlns:a16="http://schemas.microsoft.com/office/drawing/2014/main" id="{A98E6D52-7CF1-0149-97B7-319F08DE83F3}"/>
              </a:ext>
            </a:extLst>
          </p:cNvPr>
          <p:cNvSpPr txBox="1">
            <a:spLocks/>
          </p:cNvSpPr>
          <p:nvPr/>
        </p:nvSpPr>
        <p:spPr>
          <a:xfrm>
            <a:off x="324592" y="270668"/>
            <a:ext cx="78867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rPr>
              <a:t>Posterior summaries</a:t>
            </a:r>
          </a:p>
        </p:txBody>
      </p:sp>
    </p:spTree>
    <p:extLst>
      <p:ext uri="{BB962C8B-B14F-4D97-AF65-F5344CB8AC3E}">
        <p14:creationId xmlns:p14="http://schemas.microsoft.com/office/powerpoint/2010/main" val="12015164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B54C1-81C2-384A-94BA-00EB5AA62DFB}"/>
              </a:ext>
            </a:extLst>
          </p:cNvPr>
          <p:cNvSpPr>
            <a:spLocks noGrp="1"/>
          </p:cNvSpPr>
          <p:nvPr>
            <p:ph type="title"/>
          </p:nvPr>
        </p:nvSpPr>
        <p:spPr>
          <a:xfrm>
            <a:off x="54222" y="-13074"/>
            <a:ext cx="7886700" cy="1325563"/>
          </a:xfrm>
        </p:spPr>
        <p:txBody>
          <a:bodyPr/>
          <a:lstStyle/>
          <a:p>
            <a:r>
              <a:rPr lang="en-US" dirty="0">
                <a:solidFill>
                  <a:srgbClr val="C00000"/>
                </a:solidFill>
              </a:rPr>
              <a:t>Book references</a:t>
            </a:r>
          </a:p>
        </p:txBody>
      </p:sp>
      <p:pic>
        <p:nvPicPr>
          <p:cNvPr id="6" name="Picture 5">
            <a:extLst>
              <a:ext uri="{FF2B5EF4-FFF2-40B4-BE49-F238E27FC236}">
                <a16:creationId xmlns:a16="http://schemas.microsoft.com/office/drawing/2014/main" id="{360251FE-EE7F-7A48-91C7-24CE21194DFF}"/>
              </a:ext>
            </a:extLst>
          </p:cNvPr>
          <p:cNvPicPr>
            <a:picLocks noChangeAspect="1"/>
          </p:cNvPicPr>
          <p:nvPr/>
        </p:nvPicPr>
        <p:blipFill>
          <a:blip r:embed="rId2"/>
          <a:stretch>
            <a:fillRect/>
          </a:stretch>
        </p:blipFill>
        <p:spPr>
          <a:xfrm>
            <a:off x="2933452" y="965117"/>
            <a:ext cx="6515100" cy="2552700"/>
          </a:xfrm>
          <a:prstGeom prst="rect">
            <a:avLst/>
          </a:prstGeom>
        </p:spPr>
      </p:pic>
      <p:pic>
        <p:nvPicPr>
          <p:cNvPr id="8" name="Picture 7">
            <a:extLst>
              <a:ext uri="{FF2B5EF4-FFF2-40B4-BE49-F238E27FC236}">
                <a16:creationId xmlns:a16="http://schemas.microsoft.com/office/drawing/2014/main" id="{643E6791-1FC4-8443-A444-F17554950FFB}"/>
              </a:ext>
            </a:extLst>
          </p:cNvPr>
          <p:cNvPicPr>
            <a:picLocks noChangeAspect="1"/>
          </p:cNvPicPr>
          <p:nvPr/>
        </p:nvPicPr>
        <p:blipFill>
          <a:blip r:embed="rId3"/>
          <a:stretch>
            <a:fillRect/>
          </a:stretch>
        </p:blipFill>
        <p:spPr>
          <a:xfrm>
            <a:off x="3233718" y="3712615"/>
            <a:ext cx="1734127" cy="2461126"/>
          </a:xfrm>
          <a:prstGeom prst="rect">
            <a:avLst/>
          </a:prstGeom>
        </p:spPr>
      </p:pic>
      <p:pic>
        <p:nvPicPr>
          <p:cNvPr id="9" name="Picture 8">
            <a:extLst>
              <a:ext uri="{FF2B5EF4-FFF2-40B4-BE49-F238E27FC236}">
                <a16:creationId xmlns:a16="http://schemas.microsoft.com/office/drawing/2014/main" id="{57146515-166C-D344-82D1-DD100F804999}"/>
              </a:ext>
            </a:extLst>
          </p:cNvPr>
          <p:cNvPicPr>
            <a:picLocks noChangeAspect="1"/>
          </p:cNvPicPr>
          <p:nvPr/>
        </p:nvPicPr>
        <p:blipFill>
          <a:blip r:embed="rId4"/>
          <a:stretch>
            <a:fillRect/>
          </a:stretch>
        </p:blipFill>
        <p:spPr>
          <a:xfrm>
            <a:off x="5193310" y="3610489"/>
            <a:ext cx="2019532" cy="2563252"/>
          </a:xfrm>
          <a:prstGeom prst="rect">
            <a:avLst/>
          </a:prstGeom>
        </p:spPr>
      </p:pic>
      <p:pic>
        <p:nvPicPr>
          <p:cNvPr id="10" name="Picture 9">
            <a:extLst>
              <a:ext uri="{FF2B5EF4-FFF2-40B4-BE49-F238E27FC236}">
                <a16:creationId xmlns:a16="http://schemas.microsoft.com/office/drawing/2014/main" id="{A0B9BDDE-D64B-1E49-941D-124222A8823F}"/>
              </a:ext>
            </a:extLst>
          </p:cNvPr>
          <p:cNvPicPr>
            <a:picLocks noChangeAspect="1"/>
          </p:cNvPicPr>
          <p:nvPr/>
        </p:nvPicPr>
        <p:blipFill>
          <a:blip r:embed="rId5"/>
          <a:stretch>
            <a:fillRect/>
          </a:stretch>
        </p:blipFill>
        <p:spPr>
          <a:xfrm>
            <a:off x="7438308" y="3633741"/>
            <a:ext cx="1981200" cy="2540000"/>
          </a:xfrm>
          <a:prstGeom prst="rect">
            <a:avLst/>
          </a:prstGeom>
        </p:spPr>
      </p:pic>
    </p:spTree>
    <p:extLst>
      <p:ext uri="{BB962C8B-B14F-4D97-AF65-F5344CB8AC3E}">
        <p14:creationId xmlns:p14="http://schemas.microsoft.com/office/powerpoint/2010/main" val="910742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B54C1-81C2-384A-94BA-00EB5AA62DFB}"/>
              </a:ext>
            </a:extLst>
          </p:cNvPr>
          <p:cNvSpPr>
            <a:spLocks noGrp="1"/>
          </p:cNvSpPr>
          <p:nvPr>
            <p:ph type="title"/>
          </p:nvPr>
        </p:nvSpPr>
        <p:spPr>
          <a:xfrm>
            <a:off x="3208960" y="-175846"/>
            <a:ext cx="7886700" cy="1325563"/>
          </a:xfrm>
        </p:spPr>
        <p:txBody>
          <a:bodyPr/>
          <a:lstStyle/>
          <a:p>
            <a:r>
              <a:rPr lang="en-US" dirty="0">
                <a:solidFill>
                  <a:srgbClr val="C00000"/>
                </a:solidFill>
              </a:rPr>
              <a:t>Recent review papers</a:t>
            </a:r>
          </a:p>
        </p:txBody>
      </p:sp>
      <p:pic>
        <p:nvPicPr>
          <p:cNvPr id="3" name="Picture 2">
            <a:extLst>
              <a:ext uri="{FF2B5EF4-FFF2-40B4-BE49-F238E27FC236}">
                <a16:creationId xmlns:a16="http://schemas.microsoft.com/office/drawing/2014/main" id="{B0A0D614-17AC-749C-2622-3143F842CE53}"/>
              </a:ext>
            </a:extLst>
          </p:cNvPr>
          <p:cNvPicPr>
            <a:picLocks noChangeAspect="1"/>
          </p:cNvPicPr>
          <p:nvPr/>
        </p:nvPicPr>
        <p:blipFill>
          <a:blip r:embed="rId2"/>
          <a:stretch>
            <a:fillRect/>
          </a:stretch>
        </p:blipFill>
        <p:spPr>
          <a:xfrm>
            <a:off x="266700" y="1007696"/>
            <a:ext cx="7785100" cy="2578100"/>
          </a:xfrm>
          <a:prstGeom prst="rect">
            <a:avLst/>
          </a:prstGeom>
          <a:ln>
            <a:solidFill>
              <a:schemeClr val="tx1"/>
            </a:solidFill>
          </a:ln>
        </p:spPr>
      </p:pic>
      <p:pic>
        <p:nvPicPr>
          <p:cNvPr id="4" name="Picture 3">
            <a:extLst>
              <a:ext uri="{FF2B5EF4-FFF2-40B4-BE49-F238E27FC236}">
                <a16:creationId xmlns:a16="http://schemas.microsoft.com/office/drawing/2014/main" id="{552F8B07-B723-BD24-64D7-AE6A481F9741}"/>
              </a:ext>
            </a:extLst>
          </p:cNvPr>
          <p:cNvPicPr>
            <a:picLocks noChangeAspect="1"/>
          </p:cNvPicPr>
          <p:nvPr/>
        </p:nvPicPr>
        <p:blipFill>
          <a:blip r:embed="rId3"/>
          <a:stretch>
            <a:fillRect/>
          </a:stretch>
        </p:blipFill>
        <p:spPr>
          <a:xfrm>
            <a:off x="2591777" y="3759672"/>
            <a:ext cx="8503883" cy="2158511"/>
          </a:xfrm>
          <a:prstGeom prst="rect">
            <a:avLst/>
          </a:prstGeom>
          <a:ln>
            <a:solidFill>
              <a:schemeClr val="tx1"/>
            </a:solidFill>
          </a:ln>
        </p:spPr>
      </p:pic>
    </p:spTree>
    <p:extLst>
      <p:ext uri="{BB962C8B-B14F-4D97-AF65-F5344CB8AC3E}">
        <p14:creationId xmlns:p14="http://schemas.microsoft.com/office/powerpoint/2010/main" val="6478393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58D2034-AA35-2D49-9D40-ADBC05331A12}"/>
              </a:ext>
            </a:extLst>
          </p:cNvPr>
          <p:cNvSpPr txBox="1">
            <a:spLocks/>
          </p:cNvSpPr>
          <p:nvPr/>
        </p:nvSpPr>
        <p:spPr>
          <a:xfrm>
            <a:off x="749300" y="154344"/>
            <a:ext cx="11442700" cy="95564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C00000"/>
                </a:solidFill>
                <a:latin typeface="Arial" panose="020B0604020202020204" pitchFamily="34" charset="0"/>
                <a:cs typeface="Arial" panose="020B0604020202020204" pitchFamily="34" charset="0"/>
              </a:rPr>
              <a:t>Examples…</a:t>
            </a:r>
          </a:p>
        </p:txBody>
      </p:sp>
      <p:pic>
        <p:nvPicPr>
          <p:cNvPr id="3" name="Picture 2">
            <a:extLst>
              <a:ext uri="{FF2B5EF4-FFF2-40B4-BE49-F238E27FC236}">
                <a16:creationId xmlns:a16="http://schemas.microsoft.com/office/drawing/2014/main" id="{E970EF14-9863-C338-51A8-04E1DA6A5182}"/>
              </a:ext>
            </a:extLst>
          </p:cNvPr>
          <p:cNvPicPr>
            <a:picLocks noChangeAspect="1"/>
          </p:cNvPicPr>
          <p:nvPr/>
        </p:nvPicPr>
        <p:blipFill>
          <a:blip r:embed="rId2"/>
          <a:stretch>
            <a:fillRect/>
          </a:stretch>
        </p:blipFill>
        <p:spPr>
          <a:xfrm>
            <a:off x="1223108" y="1192129"/>
            <a:ext cx="9144000" cy="5033704"/>
          </a:xfrm>
          <a:prstGeom prst="rect">
            <a:avLst/>
          </a:prstGeom>
        </p:spPr>
      </p:pic>
    </p:spTree>
    <p:extLst>
      <p:ext uri="{BB962C8B-B14F-4D97-AF65-F5344CB8AC3E}">
        <p14:creationId xmlns:p14="http://schemas.microsoft.com/office/powerpoint/2010/main" val="2343323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DEA11B3-D673-194E-BC88-619325EEB1A9}"/>
              </a:ext>
            </a:extLst>
          </p:cNvPr>
          <p:cNvSpPr txBox="1">
            <a:spLocks/>
          </p:cNvSpPr>
          <p:nvPr/>
        </p:nvSpPr>
        <p:spPr>
          <a:xfrm>
            <a:off x="271462" y="222535"/>
            <a:ext cx="10405641" cy="6864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00000"/>
                </a:solidFill>
              </a:rPr>
              <a:t>Surveillance of Infectious Diseases</a:t>
            </a:r>
          </a:p>
        </p:txBody>
      </p:sp>
      <p:sp>
        <p:nvSpPr>
          <p:cNvPr id="5" name="TextBox 4">
            <a:extLst>
              <a:ext uri="{FF2B5EF4-FFF2-40B4-BE49-F238E27FC236}">
                <a16:creationId xmlns:a16="http://schemas.microsoft.com/office/drawing/2014/main" id="{99EE9666-5DA9-5546-B102-960AB31ECBD1}"/>
              </a:ext>
            </a:extLst>
          </p:cNvPr>
          <p:cNvSpPr txBox="1"/>
          <p:nvPr/>
        </p:nvSpPr>
        <p:spPr>
          <a:xfrm>
            <a:off x="475939" y="818971"/>
            <a:ext cx="9297738" cy="2308324"/>
          </a:xfrm>
          <a:prstGeom prst="rect">
            <a:avLst/>
          </a:prstGeom>
          <a:noFill/>
        </p:spPr>
        <p:txBody>
          <a:bodyPr wrap="none" rtlCol="0">
            <a:spAutoFit/>
          </a:bodyPr>
          <a:lstStyle/>
          <a:p>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Molecular data </a:t>
            </a:r>
            <a:r>
              <a:rPr lang="en-US" sz="2400" u="sng" dirty="0">
                <a:latin typeface="Arial" panose="020B0604020202020204" pitchFamily="34" charset="0"/>
                <a:cs typeface="Arial" panose="020B0604020202020204" pitchFamily="34" charset="0"/>
              </a:rPr>
              <a:t>complements</a:t>
            </a:r>
            <a:r>
              <a:rPr lang="en-US" sz="2400" dirty="0">
                <a:latin typeface="Arial" panose="020B0604020202020204" pitchFamily="34" charset="0"/>
                <a:cs typeface="Arial" panose="020B0604020202020204" pitchFamily="34" charset="0"/>
              </a:rPr>
              <a:t> more general surveillance systems</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83DB282C-C602-FE46-B6F6-6F34988DF741}"/>
              </a:ext>
            </a:extLst>
          </p:cNvPr>
          <p:cNvPicPr>
            <a:picLocks noChangeAspect="1"/>
          </p:cNvPicPr>
          <p:nvPr/>
        </p:nvPicPr>
        <p:blipFill>
          <a:blip r:embed="rId3">
            <a:alphaModFix amt="48000"/>
          </a:blip>
          <a:stretch>
            <a:fillRect/>
          </a:stretch>
        </p:blipFill>
        <p:spPr>
          <a:xfrm>
            <a:off x="6659181" y="2388631"/>
            <a:ext cx="4956631" cy="2523821"/>
          </a:xfrm>
          <a:prstGeom prst="rect">
            <a:avLst/>
          </a:prstGeom>
          <a:effectLst>
            <a:outerShdw blurRad="50800" dist="38100" dir="18900000" algn="bl" rotWithShape="0">
              <a:prstClr val="black">
                <a:alpha val="40000"/>
              </a:prstClr>
            </a:outerShdw>
          </a:effectLst>
        </p:spPr>
      </p:pic>
      <p:pic>
        <p:nvPicPr>
          <p:cNvPr id="6" name="Picture 5">
            <a:extLst>
              <a:ext uri="{FF2B5EF4-FFF2-40B4-BE49-F238E27FC236}">
                <a16:creationId xmlns:a16="http://schemas.microsoft.com/office/drawing/2014/main" id="{48FFB074-4A14-E74D-8B7F-21D0C3E962AC}"/>
              </a:ext>
            </a:extLst>
          </p:cNvPr>
          <p:cNvPicPr>
            <a:picLocks noChangeAspect="1"/>
          </p:cNvPicPr>
          <p:nvPr/>
        </p:nvPicPr>
        <p:blipFill>
          <a:blip r:embed="rId4">
            <a:alphaModFix amt="72000"/>
          </a:blip>
          <a:stretch>
            <a:fillRect/>
          </a:stretch>
        </p:blipFill>
        <p:spPr>
          <a:xfrm>
            <a:off x="5359018" y="3035545"/>
            <a:ext cx="4956630" cy="2761866"/>
          </a:xfrm>
          <a:prstGeom prst="rect">
            <a:avLst/>
          </a:prstGeom>
          <a:effectLst>
            <a:outerShdw blurRad="50800" dist="38100" dir="18900000" algn="bl" rotWithShape="0">
              <a:prstClr val="black">
                <a:alpha val="12004"/>
              </a:prstClr>
            </a:outerShdw>
          </a:effectLst>
        </p:spPr>
      </p:pic>
      <p:pic>
        <p:nvPicPr>
          <p:cNvPr id="7" name="Picture 6">
            <a:extLst>
              <a:ext uri="{FF2B5EF4-FFF2-40B4-BE49-F238E27FC236}">
                <a16:creationId xmlns:a16="http://schemas.microsoft.com/office/drawing/2014/main" id="{BCFDF284-8C80-9945-B2A9-C429F0180B29}"/>
              </a:ext>
            </a:extLst>
          </p:cNvPr>
          <p:cNvPicPr>
            <a:picLocks noChangeAspect="1"/>
          </p:cNvPicPr>
          <p:nvPr/>
        </p:nvPicPr>
        <p:blipFill>
          <a:blip r:embed="rId5">
            <a:alphaModFix amt="75000"/>
          </a:blip>
          <a:stretch>
            <a:fillRect/>
          </a:stretch>
        </p:blipFill>
        <p:spPr>
          <a:xfrm>
            <a:off x="7954029" y="3616061"/>
            <a:ext cx="3518834" cy="2603080"/>
          </a:xfrm>
          <a:prstGeom prst="rect">
            <a:avLst/>
          </a:prstGeom>
        </p:spPr>
      </p:pic>
      <p:sp>
        <p:nvSpPr>
          <p:cNvPr id="3" name="TextBox 2">
            <a:extLst>
              <a:ext uri="{FF2B5EF4-FFF2-40B4-BE49-F238E27FC236}">
                <a16:creationId xmlns:a16="http://schemas.microsoft.com/office/drawing/2014/main" id="{7E88A0C4-387B-184B-9152-E1A284C57BBE}"/>
              </a:ext>
            </a:extLst>
          </p:cNvPr>
          <p:cNvSpPr txBox="1"/>
          <p:nvPr/>
        </p:nvSpPr>
        <p:spPr>
          <a:xfrm>
            <a:off x="694149" y="2388631"/>
            <a:ext cx="4014787" cy="3170099"/>
          </a:xfrm>
          <a:prstGeom prst="rect">
            <a:avLst/>
          </a:prstGeom>
          <a:noFill/>
        </p:spPr>
        <p:txBody>
          <a:bodyPr wrap="square" rtlCol="0">
            <a:spAutoFit/>
          </a:bodyPr>
          <a:lstStyle/>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u="sng" dirty="0">
                <a:latin typeface="Arial" panose="020B0604020202020204" pitchFamily="34" charset="0"/>
                <a:cs typeface="Arial" panose="020B0604020202020204" pitchFamily="34" charset="0"/>
              </a:rPr>
              <a:t>Case count time series </a:t>
            </a:r>
          </a:p>
          <a:p>
            <a:pPr marL="285750" indent="-285750">
              <a:buFont typeface="Arial" panose="020B0604020202020204" pitchFamily="34" charset="0"/>
              <a:buChar char="•"/>
            </a:pPr>
            <a:endParaRPr lang="en-US" sz="2000" u="sng"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u="sng"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Can be biased due to delays and reporting errors </a:t>
            </a:r>
          </a:p>
          <a:p>
            <a:pPr marL="742950" lvl="1"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Can be incomplete due to under-reporting and asymptomatic cases</a:t>
            </a:r>
          </a:p>
          <a:p>
            <a:endParaRPr lang="en-US" sz="2000" dirty="0"/>
          </a:p>
        </p:txBody>
      </p:sp>
    </p:spTree>
    <p:extLst>
      <p:ext uri="{BB962C8B-B14F-4D97-AF65-F5344CB8AC3E}">
        <p14:creationId xmlns:p14="http://schemas.microsoft.com/office/powerpoint/2010/main" val="1451066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DEA11B3-D673-194E-BC88-619325EEB1A9}"/>
              </a:ext>
            </a:extLst>
          </p:cNvPr>
          <p:cNvSpPr txBox="1">
            <a:spLocks/>
          </p:cNvSpPr>
          <p:nvPr/>
        </p:nvSpPr>
        <p:spPr>
          <a:xfrm>
            <a:off x="271462" y="222535"/>
            <a:ext cx="10405641" cy="6864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00000"/>
                </a:solidFill>
              </a:rPr>
              <a:t>Surveillance of Infectious Diseases</a:t>
            </a:r>
          </a:p>
        </p:txBody>
      </p:sp>
      <p:pic>
        <p:nvPicPr>
          <p:cNvPr id="10" name="Picture 9">
            <a:extLst>
              <a:ext uri="{FF2B5EF4-FFF2-40B4-BE49-F238E27FC236}">
                <a16:creationId xmlns:a16="http://schemas.microsoft.com/office/drawing/2014/main" id="{47FA085E-64FA-F245-BA3A-2E4485968AA8}"/>
              </a:ext>
            </a:extLst>
          </p:cNvPr>
          <p:cNvPicPr>
            <a:picLocks noChangeAspect="1"/>
          </p:cNvPicPr>
          <p:nvPr/>
        </p:nvPicPr>
        <p:blipFill>
          <a:blip r:embed="rId3"/>
          <a:stretch>
            <a:fillRect/>
          </a:stretch>
        </p:blipFill>
        <p:spPr>
          <a:xfrm>
            <a:off x="271462" y="1191767"/>
            <a:ext cx="4644817" cy="3263796"/>
          </a:xfrm>
          <a:prstGeom prst="rect">
            <a:avLst/>
          </a:prstGeom>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3316034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DEA11B3-D673-194E-BC88-619325EEB1A9}"/>
              </a:ext>
            </a:extLst>
          </p:cNvPr>
          <p:cNvSpPr txBox="1">
            <a:spLocks/>
          </p:cNvSpPr>
          <p:nvPr/>
        </p:nvSpPr>
        <p:spPr>
          <a:xfrm>
            <a:off x="271462" y="222535"/>
            <a:ext cx="10405641" cy="6864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00000"/>
                </a:solidFill>
              </a:rPr>
              <a:t>Surveillance of Infectious Diseases</a:t>
            </a:r>
          </a:p>
        </p:txBody>
      </p:sp>
      <p:pic>
        <p:nvPicPr>
          <p:cNvPr id="10" name="Picture 9">
            <a:extLst>
              <a:ext uri="{FF2B5EF4-FFF2-40B4-BE49-F238E27FC236}">
                <a16:creationId xmlns:a16="http://schemas.microsoft.com/office/drawing/2014/main" id="{47FA085E-64FA-F245-BA3A-2E4485968AA8}"/>
              </a:ext>
            </a:extLst>
          </p:cNvPr>
          <p:cNvPicPr>
            <a:picLocks noChangeAspect="1"/>
          </p:cNvPicPr>
          <p:nvPr/>
        </p:nvPicPr>
        <p:blipFill>
          <a:blip r:embed="rId3"/>
          <a:stretch>
            <a:fillRect/>
          </a:stretch>
        </p:blipFill>
        <p:spPr>
          <a:xfrm>
            <a:off x="271462" y="1191767"/>
            <a:ext cx="4644817" cy="3263796"/>
          </a:xfrm>
          <a:prstGeom prst="rect">
            <a:avLst/>
          </a:prstGeom>
          <a:effectLst>
            <a:outerShdw blurRad="50800" dist="38100" dir="18900000" algn="bl" rotWithShape="0">
              <a:prstClr val="black">
                <a:alpha val="40000"/>
              </a:prstClr>
            </a:outerShdw>
          </a:effectLst>
        </p:spPr>
      </p:pic>
      <p:pic>
        <p:nvPicPr>
          <p:cNvPr id="14" name="Picture 13">
            <a:extLst>
              <a:ext uri="{FF2B5EF4-FFF2-40B4-BE49-F238E27FC236}">
                <a16:creationId xmlns:a16="http://schemas.microsoft.com/office/drawing/2014/main" id="{E51D0D6F-389E-3145-BC96-717C60CF1273}"/>
              </a:ext>
            </a:extLst>
          </p:cNvPr>
          <p:cNvPicPr>
            <a:picLocks noChangeAspect="1"/>
          </p:cNvPicPr>
          <p:nvPr/>
        </p:nvPicPr>
        <p:blipFill>
          <a:blip r:embed="rId4"/>
          <a:stretch>
            <a:fillRect/>
          </a:stretch>
        </p:blipFill>
        <p:spPr>
          <a:xfrm>
            <a:off x="2016219" y="2985067"/>
            <a:ext cx="5050155" cy="3263797"/>
          </a:xfrm>
          <a:prstGeom prst="rect">
            <a:avLst/>
          </a:prstGeom>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1766560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DEA11B3-D673-194E-BC88-619325EEB1A9}"/>
              </a:ext>
            </a:extLst>
          </p:cNvPr>
          <p:cNvSpPr txBox="1">
            <a:spLocks/>
          </p:cNvSpPr>
          <p:nvPr/>
        </p:nvSpPr>
        <p:spPr>
          <a:xfrm>
            <a:off x="271462" y="222535"/>
            <a:ext cx="10405641" cy="6864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00000"/>
                </a:solidFill>
              </a:rPr>
              <a:t>Surveillance of Infectious Diseases</a:t>
            </a:r>
          </a:p>
        </p:txBody>
      </p:sp>
      <p:sp>
        <p:nvSpPr>
          <p:cNvPr id="11" name="TextBox 10">
            <a:extLst>
              <a:ext uri="{FF2B5EF4-FFF2-40B4-BE49-F238E27FC236}">
                <a16:creationId xmlns:a16="http://schemas.microsoft.com/office/drawing/2014/main" id="{19F6290A-B18A-A742-9932-5CDD3D2578A9}"/>
              </a:ext>
            </a:extLst>
          </p:cNvPr>
          <p:cNvSpPr txBox="1"/>
          <p:nvPr/>
        </p:nvSpPr>
        <p:spPr>
          <a:xfrm>
            <a:off x="7066374" y="2049246"/>
            <a:ext cx="4014787" cy="2862322"/>
          </a:xfrm>
          <a:prstGeom prst="rect">
            <a:avLst/>
          </a:prstGeom>
          <a:noFill/>
        </p:spPr>
        <p:txBody>
          <a:bodyPr wrap="square" rtlCol="0">
            <a:spAutoFit/>
          </a:bodyPr>
          <a:lstStyle/>
          <a:p>
            <a:pPr marL="285750" indent="-285750">
              <a:buFont typeface="Arial" panose="020B0604020202020204" pitchFamily="34" charset="0"/>
              <a:buChar char="•"/>
            </a:pPr>
            <a:r>
              <a:rPr lang="en-US" sz="2000" u="sng" dirty="0">
                <a:latin typeface="Arial" panose="020B0604020202020204" pitchFamily="34" charset="0"/>
                <a:cs typeface="Arial" panose="020B0604020202020204" pitchFamily="34" charset="0"/>
              </a:rPr>
              <a:t>Molecular surveillance </a:t>
            </a:r>
          </a:p>
          <a:p>
            <a:pPr marL="285750" indent="-285750">
              <a:buFont typeface="Arial" panose="020B0604020202020204" pitchFamily="34" charset="0"/>
              <a:buChar char="•"/>
            </a:pPr>
            <a:endParaRPr lang="en-US" sz="2000" u="sng"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u="sng"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It is usually delayed by at least 2-3 weeks.</a:t>
            </a:r>
          </a:p>
          <a:p>
            <a:pPr marL="742950" lvl="1"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Sequencing and reporting errors.</a:t>
            </a:r>
          </a:p>
          <a:p>
            <a:endParaRPr lang="en-US" sz="2000" dirty="0"/>
          </a:p>
        </p:txBody>
      </p:sp>
      <p:pic>
        <p:nvPicPr>
          <p:cNvPr id="10" name="Picture 9">
            <a:extLst>
              <a:ext uri="{FF2B5EF4-FFF2-40B4-BE49-F238E27FC236}">
                <a16:creationId xmlns:a16="http://schemas.microsoft.com/office/drawing/2014/main" id="{47FA085E-64FA-F245-BA3A-2E4485968AA8}"/>
              </a:ext>
            </a:extLst>
          </p:cNvPr>
          <p:cNvPicPr>
            <a:picLocks noChangeAspect="1"/>
          </p:cNvPicPr>
          <p:nvPr/>
        </p:nvPicPr>
        <p:blipFill>
          <a:blip r:embed="rId3"/>
          <a:stretch>
            <a:fillRect/>
          </a:stretch>
        </p:blipFill>
        <p:spPr>
          <a:xfrm>
            <a:off x="271462" y="1191767"/>
            <a:ext cx="4644817" cy="3263796"/>
          </a:xfrm>
          <a:prstGeom prst="rect">
            <a:avLst/>
          </a:prstGeom>
          <a:effectLst>
            <a:outerShdw blurRad="50800" dist="38100" dir="18900000" algn="bl" rotWithShape="0">
              <a:prstClr val="black">
                <a:alpha val="40000"/>
              </a:prstClr>
            </a:outerShdw>
          </a:effectLst>
        </p:spPr>
      </p:pic>
      <p:pic>
        <p:nvPicPr>
          <p:cNvPr id="14" name="Picture 13">
            <a:extLst>
              <a:ext uri="{FF2B5EF4-FFF2-40B4-BE49-F238E27FC236}">
                <a16:creationId xmlns:a16="http://schemas.microsoft.com/office/drawing/2014/main" id="{E51D0D6F-389E-3145-BC96-717C60CF1273}"/>
              </a:ext>
            </a:extLst>
          </p:cNvPr>
          <p:cNvPicPr>
            <a:picLocks noChangeAspect="1"/>
          </p:cNvPicPr>
          <p:nvPr/>
        </p:nvPicPr>
        <p:blipFill>
          <a:blip r:embed="rId4"/>
          <a:stretch>
            <a:fillRect/>
          </a:stretch>
        </p:blipFill>
        <p:spPr>
          <a:xfrm>
            <a:off x="2016219" y="2985067"/>
            <a:ext cx="5050155" cy="3263797"/>
          </a:xfrm>
          <a:prstGeom prst="rect">
            <a:avLst/>
          </a:prstGeom>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3682638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D0D939-333B-6643-80A1-8F4BF0D34533}"/>
              </a:ext>
            </a:extLst>
          </p:cNvPr>
          <p:cNvPicPr>
            <a:picLocks noChangeAspect="1"/>
          </p:cNvPicPr>
          <p:nvPr/>
        </p:nvPicPr>
        <p:blipFill>
          <a:blip r:embed="rId3"/>
          <a:stretch>
            <a:fillRect/>
          </a:stretch>
        </p:blipFill>
        <p:spPr>
          <a:xfrm>
            <a:off x="532541" y="1633276"/>
            <a:ext cx="2553511" cy="2096401"/>
          </a:xfrm>
          <a:prstGeom prst="rect">
            <a:avLst/>
          </a:prstGeom>
        </p:spPr>
      </p:pic>
      <p:pic>
        <p:nvPicPr>
          <p:cNvPr id="6" name="Picture 5">
            <a:extLst>
              <a:ext uri="{FF2B5EF4-FFF2-40B4-BE49-F238E27FC236}">
                <a16:creationId xmlns:a16="http://schemas.microsoft.com/office/drawing/2014/main" id="{FB1BB89C-5C2E-CB45-8D35-7575F08EF169}"/>
              </a:ext>
            </a:extLst>
          </p:cNvPr>
          <p:cNvPicPr>
            <a:picLocks noChangeAspect="1"/>
          </p:cNvPicPr>
          <p:nvPr/>
        </p:nvPicPr>
        <p:blipFill>
          <a:blip r:embed="rId4"/>
          <a:stretch>
            <a:fillRect/>
          </a:stretch>
        </p:blipFill>
        <p:spPr>
          <a:xfrm>
            <a:off x="3901419" y="1239395"/>
            <a:ext cx="1054100" cy="1231900"/>
          </a:xfrm>
          <a:prstGeom prst="rect">
            <a:avLst/>
          </a:prstGeom>
        </p:spPr>
      </p:pic>
      <p:cxnSp>
        <p:nvCxnSpPr>
          <p:cNvPr id="10" name="Straight Connector 9">
            <a:extLst>
              <a:ext uri="{FF2B5EF4-FFF2-40B4-BE49-F238E27FC236}">
                <a16:creationId xmlns:a16="http://schemas.microsoft.com/office/drawing/2014/main" id="{A2C7A4A0-5010-FA40-A65B-F0C6C25F9A8A}"/>
              </a:ext>
            </a:extLst>
          </p:cNvPr>
          <p:cNvCxnSpPr/>
          <p:nvPr/>
        </p:nvCxnSpPr>
        <p:spPr>
          <a:xfrm flipH="1">
            <a:off x="1909005" y="1239395"/>
            <a:ext cx="1992414" cy="1231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F71C004-3240-4540-9372-4B0B18D1B88E}"/>
              </a:ext>
            </a:extLst>
          </p:cNvPr>
          <p:cNvCxnSpPr/>
          <p:nvPr/>
        </p:nvCxnSpPr>
        <p:spPr>
          <a:xfrm flipH="1">
            <a:off x="1918733" y="2471295"/>
            <a:ext cx="1982686"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1C523EAF-EE86-2449-AD20-61B1B902B0FC}"/>
              </a:ext>
            </a:extLst>
          </p:cNvPr>
          <p:cNvPicPr>
            <a:picLocks noChangeAspect="1"/>
          </p:cNvPicPr>
          <p:nvPr/>
        </p:nvPicPr>
        <p:blipFill>
          <a:blip r:embed="rId5"/>
          <a:stretch>
            <a:fillRect/>
          </a:stretch>
        </p:blipFill>
        <p:spPr>
          <a:xfrm>
            <a:off x="5697166" y="1545141"/>
            <a:ext cx="5075233" cy="3216697"/>
          </a:xfrm>
          <a:prstGeom prst="rect">
            <a:avLst/>
          </a:prstGeom>
        </p:spPr>
      </p:pic>
      <p:sp>
        <p:nvSpPr>
          <p:cNvPr id="14" name="Rectangle 13">
            <a:extLst>
              <a:ext uri="{FF2B5EF4-FFF2-40B4-BE49-F238E27FC236}">
                <a16:creationId xmlns:a16="http://schemas.microsoft.com/office/drawing/2014/main" id="{7B4B10C6-983D-8E4A-8F79-3FEEDE3FB3A3}"/>
              </a:ext>
            </a:extLst>
          </p:cNvPr>
          <p:cNvSpPr/>
          <p:nvPr/>
        </p:nvSpPr>
        <p:spPr>
          <a:xfrm>
            <a:off x="825587" y="5224534"/>
            <a:ext cx="11186737" cy="523220"/>
          </a:xfrm>
          <a:prstGeom prst="rect">
            <a:avLst/>
          </a:prstGeom>
        </p:spPr>
        <p:txBody>
          <a:bodyPr wrap="square">
            <a:spAutoFit/>
          </a:bodyPr>
          <a:lstStyle/>
          <a:p>
            <a:r>
              <a:rPr lang="en-US" sz="2800" dirty="0">
                <a:latin typeface="Arial" panose="020B0604020202020204" pitchFamily="34" charset="0"/>
                <a:cs typeface="Arial" panose="020B0604020202020204" pitchFamily="34" charset="0"/>
              </a:rPr>
              <a:t>Today there are </a:t>
            </a:r>
            <a:r>
              <a:rPr lang="en-US" sz="2800" u="sng" dirty="0">
                <a:latin typeface="Arial" panose="020B0604020202020204" pitchFamily="34" charset="0"/>
                <a:cs typeface="Arial" panose="020B0604020202020204" pitchFamily="34" charset="0"/>
              </a:rPr>
              <a:t>millions </a:t>
            </a:r>
            <a:r>
              <a:rPr lang="en-US" sz="2800" dirty="0">
                <a:latin typeface="Arial" panose="020B0604020202020204" pitchFamily="34" charset="0"/>
                <a:cs typeface="Arial" panose="020B0604020202020204" pitchFamily="34" charset="0"/>
              </a:rPr>
              <a:t> of sequences available in GISAID</a:t>
            </a:r>
          </a:p>
        </p:txBody>
      </p:sp>
      <p:pic>
        <p:nvPicPr>
          <p:cNvPr id="15" name="Picture 14">
            <a:extLst>
              <a:ext uri="{FF2B5EF4-FFF2-40B4-BE49-F238E27FC236}">
                <a16:creationId xmlns:a16="http://schemas.microsoft.com/office/drawing/2014/main" id="{F916F176-713D-6C4C-8323-2D92A20F2F30}"/>
              </a:ext>
            </a:extLst>
          </p:cNvPr>
          <p:cNvPicPr>
            <a:picLocks noChangeAspect="1"/>
          </p:cNvPicPr>
          <p:nvPr/>
        </p:nvPicPr>
        <p:blipFill>
          <a:blip r:embed="rId6"/>
          <a:stretch>
            <a:fillRect/>
          </a:stretch>
        </p:blipFill>
        <p:spPr>
          <a:xfrm>
            <a:off x="825587" y="3768393"/>
            <a:ext cx="1866900" cy="622300"/>
          </a:xfrm>
          <a:prstGeom prst="rect">
            <a:avLst/>
          </a:prstGeom>
        </p:spPr>
      </p:pic>
      <p:sp>
        <p:nvSpPr>
          <p:cNvPr id="11" name="Title 1">
            <a:extLst>
              <a:ext uri="{FF2B5EF4-FFF2-40B4-BE49-F238E27FC236}">
                <a16:creationId xmlns:a16="http://schemas.microsoft.com/office/drawing/2014/main" id="{17D5491F-F5F5-4D48-A071-8F2E2B7248E7}"/>
              </a:ext>
            </a:extLst>
          </p:cNvPr>
          <p:cNvSpPr txBox="1">
            <a:spLocks/>
          </p:cNvSpPr>
          <p:nvPr/>
        </p:nvSpPr>
        <p:spPr>
          <a:xfrm>
            <a:off x="271462" y="222535"/>
            <a:ext cx="11415713" cy="68643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00000"/>
                </a:solidFill>
              </a:rPr>
              <a:t>Data: Viral molecular sequences from infected individuals</a:t>
            </a:r>
          </a:p>
        </p:txBody>
      </p:sp>
    </p:spTree>
    <p:extLst>
      <p:ext uri="{BB962C8B-B14F-4D97-AF65-F5344CB8AC3E}">
        <p14:creationId xmlns:p14="http://schemas.microsoft.com/office/powerpoint/2010/main" val="3096826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7D5491F-F5F5-4D48-A071-8F2E2B7248E7}"/>
              </a:ext>
            </a:extLst>
          </p:cNvPr>
          <p:cNvSpPr txBox="1">
            <a:spLocks/>
          </p:cNvSpPr>
          <p:nvPr/>
        </p:nvSpPr>
        <p:spPr>
          <a:xfrm>
            <a:off x="271462" y="222535"/>
            <a:ext cx="11415713" cy="6864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err="1">
                <a:solidFill>
                  <a:srgbClr val="C00000"/>
                </a:solidFill>
              </a:rPr>
              <a:t>Phylodynamics</a:t>
            </a:r>
            <a:r>
              <a:rPr lang="en-US" sz="4000" b="1" dirty="0">
                <a:solidFill>
                  <a:srgbClr val="C00000"/>
                </a:solidFill>
              </a:rPr>
              <a:t> of infectious diseases</a:t>
            </a:r>
          </a:p>
        </p:txBody>
      </p:sp>
      <p:pic>
        <p:nvPicPr>
          <p:cNvPr id="16" name="Picture 15">
            <a:extLst>
              <a:ext uri="{FF2B5EF4-FFF2-40B4-BE49-F238E27FC236}">
                <a16:creationId xmlns:a16="http://schemas.microsoft.com/office/drawing/2014/main" id="{AA75D1AA-82BF-6D41-8EE4-AF59B56EF021}"/>
              </a:ext>
            </a:extLst>
          </p:cNvPr>
          <p:cNvPicPr>
            <a:picLocks noChangeAspect="1"/>
          </p:cNvPicPr>
          <p:nvPr/>
        </p:nvPicPr>
        <p:blipFill>
          <a:blip r:embed="rId3"/>
          <a:stretch>
            <a:fillRect/>
          </a:stretch>
        </p:blipFill>
        <p:spPr>
          <a:xfrm>
            <a:off x="1204929" y="1829598"/>
            <a:ext cx="3817071" cy="4451328"/>
          </a:xfrm>
          <a:prstGeom prst="rect">
            <a:avLst/>
          </a:prstGeom>
        </p:spPr>
      </p:pic>
      <p:sp>
        <p:nvSpPr>
          <p:cNvPr id="17" name="TextBox 16">
            <a:extLst>
              <a:ext uri="{FF2B5EF4-FFF2-40B4-BE49-F238E27FC236}">
                <a16:creationId xmlns:a16="http://schemas.microsoft.com/office/drawing/2014/main" id="{982B07D1-055D-5249-861C-3DA1C891DE69}"/>
              </a:ext>
            </a:extLst>
          </p:cNvPr>
          <p:cNvSpPr txBox="1"/>
          <p:nvPr/>
        </p:nvSpPr>
        <p:spPr>
          <a:xfrm>
            <a:off x="628650" y="953785"/>
            <a:ext cx="4111874"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SARS-CoV-2 in Washington State in 2020</a:t>
            </a:r>
          </a:p>
        </p:txBody>
      </p:sp>
      <p:sp>
        <p:nvSpPr>
          <p:cNvPr id="18" name="TextBox 17">
            <a:extLst>
              <a:ext uri="{FF2B5EF4-FFF2-40B4-BE49-F238E27FC236}">
                <a16:creationId xmlns:a16="http://schemas.microsoft.com/office/drawing/2014/main" id="{67B2CE37-98A5-CA42-AE2F-74995C4500E0}"/>
              </a:ext>
            </a:extLst>
          </p:cNvPr>
          <p:cNvSpPr txBox="1"/>
          <p:nvPr/>
        </p:nvSpPr>
        <p:spPr>
          <a:xfrm>
            <a:off x="6215294" y="2239380"/>
            <a:ext cx="5157556" cy="1815882"/>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Aims to understand disease dynamics by joint modeling of evolutionary, </a:t>
            </a:r>
            <a:r>
              <a:rPr lang="en-US" sz="2800" u="sng" dirty="0">
                <a:solidFill>
                  <a:srgbClr val="C00000"/>
                </a:solidFill>
                <a:latin typeface="Arial" panose="020B0604020202020204" pitchFamily="34" charset="0"/>
                <a:cs typeface="Arial" panose="020B0604020202020204" pitchFamily="34" charset="0"/>
              </a:rPr>
              <a:t>epidemiological</a:t>
            </a:r>
            <a:r>
              <a:rPr lang="en-US" sz="2800" dirty="0">
                <a:latin typeface="Arial" panose="020B0604020202020204" pitchFamily="34" charset="0"/>
                <a:cs typeface="Arial" panose="020B0604020202020204" pitchFamily="34" charset="0"/>
              </a:rPr>
              <a:t> and immunological processes</a:t>
            </a:r>
          </a:p>
        </p:txBody>
      </p:sp>
    </p:spTree>
    <p:extLst>
      <p:ext uri="{BB962C8B-B14F-4D97-AF65-F5344CB8AC3E}">
        <p14:creationId xmlns:p14="http://schemas.microsoft.com/office/powerpoint/2010/main" val="51917324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16503</TotalTime>
  <Words>1182</Words>
  <Application>Microsoft Macintosh PowerPoint</Application>
  <PresentationFormat>Widescreen</PresentationFormat>
  <Paragraphs>166</Paragraphs>
  <Slides>39</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Apple Braille Pinpoint 8 Dot</vt:lpstr>
      <vt:lpstr>Arial</vt:lpstr>
      <vt:lpstr>Calibri</vt:lpstr>
      <vt:lpstr>Calibri Light</vt:lpstr>
      <vt:lpstr>Symbol</vt:lpstr>
      <vt:lpstr>Office Theme</vt:lpstr>
      <vt:lpstr>Module 4: Evolutionary Dynamics and Molecular Epidemiology of Viruses</vt:lpstr>
      <vt:lpstr>Logistics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Evolutionary dynamics and molecular epidemiology of viruses</vt:lpstr>
      <vt:lpstr>PowerPoint Presentation</vt:lpstr>
      <vt:lpstr>PowerPoint Presentation</vt:lpstr>
      <vt:lpstr>Phylogenetics, phylodynamics and population genetics</vt:lpstr>
      <vt:lpstr>Phylodynamics and population genetics</vt:lpstr>
      <vt:lpstr>Statistical phylogenetics seeks to infer the phylogeny from molecular data</vt:lpstr>
      <vt:lpstr>Phylodynamic patterns inform about selection and population structure</vt:lpstr>
      <vt:lpstr>PowerPoint Presentation</vt:lpstr>
      <vt:lpstr>PowerPoint Presentation</vt:lpstr>
      <vt:lpstr>Example 1: Hepatitis C in Egypt</vt:lpstr>
      <vt:lpstr>Example 1: Hepatitis C in Egypt</vt:lpstr>
      <vt:lpstr>Example 1: Hepatitis C in Egypt</vt:lpstr>
      <vt:lpstr>Example 2: Influenza in NY</vt:lpstr>
      <vt:lpstr>Bayesian Evolutionary Analysis by Sampling Trees (BEAST)</vt:lpstr>
      <vt:lpstr>Frequentist vs Bayesian Inference</vt:lpstr>
      <vt:lpstr>PowerPoint Presentation</vt:lpstr>
      <vt:lpstr>PowerPoint Presentation</vt:lpstr>
      <vt:lpstr>Example: Poisson-Gamma</vt:lpstr>
      <vt:lpstr>Example: Poisson-Gamma</vt:lpstr>
      <vt:lpstr>Bayesian Evolutionary Analysis by Sampling Trees</vt:lpstr>
      <vt:lpstr>Bayesian Evolutionary Analysis by Sampling Trees</vt:lpstr>
      <vt:lpstr>Bayesian Evolutionary Analysis by Sampling Trees</vt:lpstr>
      <vt:lpstr>Markov Chain Monte Carlo </vt:lpstr>
      <vt:lpstr>PowerPoint Presentation</vt:lpstr>
      <vt:lpstr>PowerPoint Presentation</vt:lpstr>
      <vt:lpstr>PowerPoint Presentation</vt:lpstr>
      <vt:lpstr>PowerPoint Presentation</vt:lpstr>
      <vt:lpstr>Book references</vt:lpstr>
      <vt:lpstr>Recent review papers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 Palacios</dc:creator>
  <cp:lastModifiedBy>julie palacios</cp:lastModifiedBy>
  <cp:revision>293</cp:revision>
  <cp:lastPrinted>2020-07-23T19:32:21Z</cp:lastPrinted>
  <dcterms:created xsi:type="dcterms:W3CDTF">2019-09-20T04:33:17Z</dcterms:created>
  <dcterms:modified xsi:type="dcterms:W3CDTF">2023-07-11T18:35:37Z</dcterms:modified>
</cp:coreProperties>
</file>